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0"/>
  </p:notesMasterIdLst>
  <p:handoutMasterIdLst>
    <p:handoutMasterId r:id="rId71"/>
  </p:handoutMasterIdLst>
  <p:sldIdLst>
    <p:sldId id="257" r:id="rId2"/>
    <p:sldId id="274" r:id="rId3"/>
    <p:sldId id="339" r:id="rId4"/>
    <p:sldId id="258" r:id="rId5"/>
    <p:sldId id="384" r:id="rId6"/>
    <p:sldId id="263" r:id="rId7"/>
    <p:sldId id="264" r:id="rId8"/>
    <p:sldId id="282" r:id="rId9"/>
    <p:sldId id="284" r:id="rId10"/>
    <p:sldId id="285" r:id="rId11"/>
    <p:sldId id="286" r:id="rId12"/>
    <p:sldId id="341" r:id="rId13"/>
    <p:sldId id="288" r:id="rId14"/>
    <p:sldId id="342" r:id="rId15"/>
    <p:sldId id="340" r:id="rId16"/>
    <p:sldId id="281" r:id="rId17"/>
    <p:sldId id="265" r:id="rId18"/>
    <p:sldId id="295" r:id="rId19"/>
    <p:sldId id="337" r:id="rId20"/>
    <p:sldId id="333" r:id="rId21"/>
    <p:sldId id="334" r:id="rId22"/>
    <p:sldId id="335" r:id="rId23"/>
    <p:sldId id="336" r:id="rId24"/>
    <p:sldId id="296" r:id="rId25"/>
    <p:sldId id="297" r:id="rId26"/>
    <p:sldId id="298" r:id="rId27"/>
    <p:sldId id="301" r:id="rId28"/>
    <p:sldId id="374" r:id="rId29"/>
    <p:sldId id="307" r:id="rId30"/>
    <p:sldId id="304" r:id="rId31"/>
    <p:sldId id="385" r:id="rId32"/>
    <p:sldId id="305" r:id="rId33"/>
    <p:sldId id="387" r:id="rId34"/>
    <p:sldId id="386" r:id="rId35"/>
    <p:sldId id="299" r:id="rId36"/>
    <p:sldId id="312" r:id="rId37"/>
    <p:sldId id="390" r:id="rId38"/>
    <p:sldId id="391" r:id="rId39"/>
    <p:sldId id="392" r:id="rId40"/>
    <p:sldId id="319" r:id="rId41"/>
    <p:sldId id="315" r:id="rId42"/>
    <p:sldId id="316" r:id="rId43"/>
    <p:sldId id="338" r:id="rId44"/>
    <p:sldId id="318" r:id="rId45"/>
    <p:sldId id="320" r:id="rId46"/>
    <p:sldId id="314" r:id="rId47"/>
    <p:sldId id="321" r:id="rId48"/>
    <p:sldId id="322" r:id="rId49"/>
    <p:sldId id="323" r:id="rId50"/>
    <p:sldId id="324" r:id="rId51"/>
    <p:sldId id="325" r:id="rId52"/>
    <p:sldId id="327" r:id="rId53"/>
    <p:sldId id="330" r:id="rId54"/>
    <p:sldId id="313" r:id="rId55"/>
    <p:sldId id="332" r:id="rId56"/>
    <p:sldId id="331" r:id="rId57"/>
    <p:sldId id="309" r:id="rId58"/>
    <p:sldId id="266" r:id="rId59"/>
    <p:sldId id="343" r:id="rId60"/>
    <p:sldId id="280" r:id="rId61"/>
    <p:sldId id="277" r:id="rId62"/>
    <p:sldId id="268" r:id="rId63"/>
    <p:sldId id="275" r:id="rId64"/>
    <p:sldId id="344" r:id="rId65"/>
    <p:sldId id="270" r:id="rId66"/>
    <p:sldId id="356" r:id="rId67"/>
    <p:sldId id="383" r:id="rId68"/>
    <p:sldId id="271" r:id="rId6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43" autoAdjust="0"/>
    <p:restoredTop sz="55439" autoAdjust="0"/>
  </p:normalViewPr>
  <p:slideViewPr>
    <p:cSldViewPr snapToGrid="0">
      <p:cViewPr varScale="1">
        <p:scale>
          <a:sx n="86" d="100"/>
          <a:sy n="86" d="100"/>
        </p:scale>
        <p:origin x="5232" y="60"/>
      </p:cViewPr>
      <p:guideLst>
        <p:guide orient="horz" pos="2160"/>
        <p:guide pos="3840"/>
        <p:guide pos="7296"/>
        <p:guide orient="horz" pos="4128"/>
      </p:guideLst>
    </p:cSldViewPr>
  </p:slideViewPr>
  <p:outlineViewPr>
    <p:cViewPr>
      <p:scale>
        <a:sx n="33" d="100"/>
        <a:sy n="33" d="100"/>
      </p:scale>
      <p:origin x="0" y="-40026"/>
    </p:cViewPr>
  </p:outlineViewPr>
  <p:notesTextViewPr>
    <p:cViewPr>
      <p:scale>
        <a:sx n="3" d="2"/>
        <a:sy n="3" d="2"/>
      </p:scale>
      <p:origin x="0" y="0"/>
    </p:cViewPr>
  </p:notesTextViewPr>
  <p:sorterViewPr>
    <p:cViewPr>
      <p:scale>
        <a:sx n="80" d="100"/>
        <a:sy n="80" d="100"/>
      </p:scale>
      <p:origin x="0" y="-10542"/>
    </p:cViewPr>
  </p:sorterViewPr>
  <p:notesViewPr>
    <p:cSldViewPr snapToGrid="0" showGuides="1">
      <p:cViewPr varScale="1">
        <p:scale>
          <a:sx n="119" d="100"/>
          <a:sy n="119" d="100"/>
        </p:scale>
        <p:origin x="756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8796EA6-6F25-4F19-87BA-7ADCC16DAEFF}" type="datetimeFigureOut">
              <a:rPr lang="en-US" smtClean="0"/>
              <a:pPr/>
              <a:t>4/30/2021</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C64E50CC-F33A-4EF4-9F12-93EC4A21A0CF}" type="slidenum">
              <a:rPr lang="en-US" smtClean="0"/>
              <a:pPr/>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39C172E-A8B5-46F6-B05C-DFA3E2E0F207}" type="datetimeFigureOut">
              <a:rPr lang="en-US" smtClean="0"/>
              <a:pPr/>
              <a:t>4/30/2021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2674CE4-FBD8-4481-AEFB-CA53E599A745}" type="slidenum">
              <a:rPr lang="en-US" smtClean="0"/>
              <a:pPr/>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Hafa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Adai!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Welcome to the Food Safety Health Certificate Training Course presented by the Division of Environmental Health of the Department of Public Health and Social Services.  This particular course is for individuals possessing an “Interim” Health Certificate, which is noted on your certificate.  If you have a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permanent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Health Certificate and seeking to renew, there is an another course available for you; however, you can still benefit from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food safety information presented in this course is meant for non-managerial, food-handlers.  It only provides the most basic food safety knowledge and the important requirements of the Guam Food Code.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physical contaminants, chemical contaminants are poisons or toxins that can be introduced onto the food or are naturally occurring in the food.  Examples include:</a:t>
            </a:r>
          </a:p>
          <a:p>
            <a:pPr marL="171450" indent="-171450">
              <a:buFont typeface="Arial" panose="020B0604020202020204" pitchFamily="34" charset="0"/>
              <a:buChar char="•"/>
            </a:pPr>
            <a:r>
              <a:rPr lang="en-US" dirty="0"/>
              <a:t>Pesticides;</a:t>
            </a:r>
          </a:p>
          <a:p>
            <a:pPr marL="171450" indent="-171450">
              <a:buFont typeface="Arial" panose="020B0604020202020204" pitchFamily="34" charset="0"/>
              <a:buChar char="•"/>
            </a:pPr>
            <a:r>
              <a:rPr lang="en-US" dirty="0"/>
              <a:t>Naturally-occurring chemicals, such as spoiling fish that produces histamines or toxins from ciguatera;</a:t>
            </a:r>
          </a:p>
          <a:p>
            <a:pPr marL="171450" indent="-171450">
              <a:buFont typeface="Arial" panose="020B0604020202020204" pitchFamily="34" charset="0"/>
              <a:buChar char="•"/>
            </a:pPr>
            <a:r>
              <a:rPr lang="en-US" dirty="0"/>
              <a:t>Cleaning and sanitizing solutions found in the food establishment; and</a:t>
            </a:r>
          </a:p>
          <a:p>
            <a:pPr marL="171450" indent="-171450">
              <a:buFont typeface="Arial" panose="020B0604020202020204" pitchFamily="34" charset="0"/>
              <a:buChar char="•"/>
            </a:pPr>
            <a:r>
              <a:rPr lang="en-US" dirty="0"/>
              <a:t>Or other poisons and toxins. </a:t>
            </a:r>
          </a:p>
        </p:txBody>
      </p:sp>
      <p:sp>
        <p:nvSpPr>
          <p:cNvPr id="4" name="Slide Number Placeholder 3"/>
          <p:cNvSpPr>
            <a:spLocks noGrp="1"/>
          </p:cNvSpPr>
          <p:nvPr>
            <p:ph type="sldNum" sz="quarter" idx="5"/>
          </p:nvPr>
        </p:nvSpPr>
        <p:spPr/>
        <p:txBody>
          <a:bodyPr/>
          <a:lstStyle/>
          <a:p>
            <a:fld id="{32674CE4-FBD8-4481-AEFB-CA53E599A745}" type="slidenum">
              <a:rPr lang="en-US" smtClean="0"/>
              <a:pPr/>
              <a:t>10</a:t>
            </a:fld>
            <a:endParaRPr lang="en-US" dirty="0"/>
          </a:p>
        </p:txBody>
      </p:sp>
    </p:spTree>
    <p:extLst>
      <p:ext uri="{BB962C8B-B14F-4D97-AF65-F5344CB8AC3E}">
        <p14:creationId xmlns:p14="http://schemas.microsoft.com/office/powerpoint/2010/main" val="39928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prevent chemical contaminants, you can do the following:</a:t>
            </a:r>
          </a:p>
          <a:p>
            <a:pPr marL="171450" indent="-171450">
              <a:buFont typeface="Arial" panose="020B0604020202020204" pitchFamily="34" charset="0"/>
              <a:buChar char="•"/>
            </a:pPr>
            <a:r>
              <a:rPr lang="en-US" dirty="0"/>
              <a:t>Properly store all chemicals (such as cleaners, sanitizers, and lubricants) away from food, equipment, or supplies;</a:t>
            </a:r>
          </a:p>
          <a:p>
            <a:pPr marL="171450" indent="-171450">
              <a:buFont typeface="Arial" panose="020B0604020202020204" pitchFamily="34" charset="0"/>
              <a:buChar char="•"/>
            </a:pPr>
            <a:r>
              <a:rPr lang="en-US" dirty="0"/>
              <a:t>Keep the original labels on the containers of all chemicals being used;</a:t>
            </a:r>
          </a:p>
          <a:p>
            <a:pPr marL="171450" indent="-171450">
              <a:buFont typeface="Arial" panose="020B0604020202020204" pitchFamily="34" charset="0"/>
              <a:buChar char="•"/>
            </a:pPr>
            <a:r>
              <a:rPr lang="en-US" dirty="0"/>
              <a:t>Do not reuse the containers of poisons or toxins;</a:t>
            </a:r>
          </a:p>
          <a:p>
            <a:pPr marL="171450" indent="-171450">
              <a:buFont typeface="Arial" panose="020B0604020202020204" pitchFamily="34" charset="0"/>
              <a:buChar char="•"/>
            </a:pPr>
            <a:r>
              <a:rPr lang="en-US" dirty="0"/>
              <a:t>Prevent these chemicals from touching food, equipment, utensils, linen, and single-service articles (such as plastic utensils or napkins); and</a:t>
            </a:r>
          </a:p>
          <a:p>
            <a:pPr marL="171450" indent="-171450">
              <a:buFont typeface="Arial" panose="020B0604020202020204" pitchFamily="34" charset="0"/>
              <a:buChar char="•"/>
            </a:pPr>
            <a:r>
              <a:rPr lang="en-US" dirty="0"/>
              <a:t>Do not place them above food, equipment, utensils, linen, and single-service articles. </a:t>
            </a:r>
          </a:p>
        </p:txBody>
      </p:sp>
      <p:sp>
        <p:nvSpPr>
          <p:cNvPr id="4" name="Slide Number Placeholder 3"/>
          <p:cNvSpPr>
            <a:spLocks noGrp="1"/>
          </p:cNvSpPr>
          <p:nvPr>
            <p:ph type="sldNum" sz="quarter" idx="5"/>
          </p:nvPr>
        </p:nvSpPr>
        <p:spPr/>
        <p:txBody>
          <a:bodyPr/>
          <a:lstStyle/>
          <a:p>
            <a:fld id="{32674CE4-FBD8-4481-AEFB-CA53E599A745}" type="slidenum">
              <a:rPr lang="en-US" smtClean="0"/>
              <a:pPr/>
              <a:t>11</a:t>
            </a:fld>
            <a:endParaRPr lang="en-US" dirty="0"/>
          </a:p>
        </p:txBody>
      </p:sp>
    </p:spTree>
    <p:extLst>
      <p:ext uri="{BB962C8B-B14F-4D97-AF65-F5344CB8AC3E}">
        <p14:creationId xmlns:p14="http://schemas.microsoft.com/office/powerpoint/2010/main" val="203561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Poisons and toxins that are not supposed to be used in food establishments are not allowed in that establishment.  This includes retail pesticides, such as Raid, which are not allowed for use in restaurants and other food establishments.  </a:t>
            </a:r>
          </a:p>
          <a:p>
            <a:endParaRPr lang="en-US" dirty="0"/>
          </a:p>
          <a:p>
            <a:r>
              <a:rPr lang="en-US" dirty="0"/>
              <a:t>Only pesticides approved for use in a food establishment may be used and it must be applied by a licensed professional.  These pesticides must indicate on their label that it is allowed to be used in a food establishment.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12</a:t>
            </a:fld>
            <a:endParaRPr lang="en-US" dirty="0"/>
          </a:p>
        </p:txBody>
      </p:sp>
    </p:spTree>
    <p:extLst>
      <p:ext uri="{BB962C8B-B14F-4D97-AF65-F5344CB8AC3E}">
        <p14:creationId xmlns:p14="http://schemas.microsoft.com/office/powerpoint/2010/main" val="2334693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Lastly, we have biological contaminants. Unlike physical and chemical contaminants, biological contaminants are not something you can always see, taste, or smell.  These types of contaminants are caused by germs, such as bacteria, viruses, parasites, and fungi.  These germs are microscopic, so you cannot see them without a microscope and they are found almost everywhere.  Biological contaminants cause the most foodborne illness in the U.S.  The U.S. CDC estimates that each year about 1 in 6 Americans, or 48 million people, get sick; 128,000 are hospitalized;, and 3,000 die of foodborne diseases.</a:t>
            </a:r>
            <a:endParaRPr lang="x-none" b="0"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13</a:t>
            </a:fld>
            <a:endParaRPr lang="en-US" dirty="0"/>
          </a:p>
        </p:txBody>
      </p:sp>
    </p:spTree>
    <p:extLst>
      <p:ext uri="{BB962C8B-B14F-4D97-AF65-F5344CB8AC3E}">
        <p14:creationId xmlns:p14="http://schemas.microsoft.com/office/powerpoint/2010/main" val="2744754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 world with lots of germs.  Most germs are good for us, but some can make us sick. The most important job you can do at your workplace is to prevent and control germs from contaminating food. This is done by following the requirements of the Guam Food Code, also called “GFC,” which provides instructions to kill germs or stop them from growing on food. </a:t>
            </a:r>
          </a:p>
          <a:p>
            <a:endParaRPr lang="en-US" dirty="0"/>
          </a:p>
          <a:p>
            <a:r>
              <a:rPr lang="en-US" dirty="0"/>
              <a:t>When germs make someone sick, they experience different symptoms.  The most common symptoms of foodborne illness are nausea, vomiting, abdominal cramps, diarrhea, and jaundice which is the yellowing of the skin and/or eyes.  Jaundice can be a sign of a more serious disease, such as Hepatitis A.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14</a:t>
            </a:fld>
            <a:endParaRPr lang="en-US" dirty="0"/>
          </a:p>
        </p:txBody>
      </p:sp>
    </p:spTree>
    <p:extLst>
      <p:ext uri="{BB962C8B-B14F-4D97-AF65-F5344CB8AC3E}">
        <p14:creationId xmlns:p14="http://schemas.microsoft.com/office/powerpoint/2010/main" val="129764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food-handler, your job is to prevent, or remove, the contamination from the food so that foodborne illness does not occur.  </a:t>
            </a:r>
          </a:p>
          <a:p>
            <a:endParaRPr lang="en-US" dirty="0"/>
          </a:p>
          <a:p>
            <a:r>
              <a:rPr lang="en-US" dirty="0"/>
              <a:t>Contamination of food can happen almost anywhere and anytime.  That is why it’s important to under</a:t>
            </a:r>
          </a:p>
          <a:p>
            <a:r>
              <a:rPr lang="en-US" dirty="0"/>
              <a:t>stand the reasons, or factors, that can foodborne illness. </a:t>
            </a:r>
          </a:p>
          <a:p>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32674CE4-FBD8-4481-AEFB-CA53E599A745}" type="slidenum">
              <a:rPr lang="en-US" smtClean="0"/>
              <a:pPr/>
              <a:t>15</a:t>
            </a:fld>
            <a:endParaRPr lang="en-US" dirty="0"/>
          </a:p>
        </p:txBody>
      </p:sp>
    </p:spTree>
    <p:extLst>
      <p:ext uri="{BB962C8B-B14F-4D97-AF65-F5344CB8AC3E}">
        <p14:creationId xmlns:p14="http://schemas.microsoft.com/office/powerpoint/2010/main" val="2913416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Foodborne illness is a serious thing.  In fact, the Guam Food Code identifies five risk factors that can cause foodborne illness.  They are (1) Improper holding temperatures, (2) inadequate cooking temperatures, (3) contaminated equipment, (4) poor personal hygiene, and (5) food from unsafe/unapproved sources.  We will be discussing them in length during this presentation.</a:t>
            </a:r>
          </a:p>
          <a:p>
            <a:endParaRPr lang="en-US" dirty="0"/>
          </a:p>
          <a:p>
            <a:r>
              <a:rPr lang="en-US" dirty="0"/>
              <a:t>First, let’s go over proper temperature control.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16</a:t>
            </a:fld>
            <a:endParaRPr lang="en-US" dirty="0"/>
          </a:p>
        </p:txBody>
      </p:sp>
    </p:spTree>
    <p:extLst>
      <p:ext uri="{BB962C8B-B14F-4D97-AF65-F5344CB8AC3E}">
        <p14:creationId xmlns:p14="http://schemas.microsoft.com/office/powerpoint/2010/main" val="420096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way to control germs is to make sure the food is at the proper temperature.  Germs can be killed by cooking food to the proper temperature.  The Guam Food Code requires poultry products, such as chicken, duck, and turkey, be cooked to 165°F, ground beef, pork, or chicken cooked to 155°F, and regular pork, fish, and steak cooked to 145°F.  If food needs to be reheated, they must be reheated to 165°F.  To make sure you are reaching the proper cooking temperatures, you must use a food thermometer.  </a:t>
            </a:r>
          </a:p>
          <a:p>
            <a:endParaRPr lang="en-US" dirty="0"/>
          </a:p>
          <a:p>
            <a:r>
              <a:rPr lang="en-US" dirty="0"/>
              <a:t>Although cooking can kill germs, they cannot destroy poisons or toxins that some germs make. </a:t>
            </a:r>
          </a:p>
        </p:txBody>
      </p:sp>
      <p:sp>
        <p:nvSpPr>
          <p:cNvPr id="4" name="Slide Number Placeholder 3"/>
          <p:cNvSpPr>
            <a:spLocks noGrp="1"/>
          </p:cNvSpPr>
          <p:nvPr>
            <p:ph type="sldNum" sz="quarter" idx="5"/>
          </p:nvPr>
        </p:nvSpPr>
        <p:spPr/>
        <p:txBody>
          <a:bodyPr/>
          <a:lstStyle/>
          <a:p>
            <a:fld id="{32674CE4-FBD8-4481-AEFB-CA53E599A745}" type="slidenum">
              <a:rPr lang="en-US" smtClean="0"/>
              <a:pPr/>
              <a:t>17</a:t>
            </a:fld>
            <a:endParaRPr lang="en-US" dirty="0"/>
          </a:p>
        </p:txBody>
      </p:sp>
    </p:spTree>
    <p:extLst>
      <p:ext uri="{BB962C8B-B14F-4D97-AF65-F5344CB8AC3E}">
        <p14:creationId xmlns:p14="http://schemas.microsoft.com/office/powerpoint/2010/main" val="1168797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examples of different types of food products and the proper cooking temperatures they must be cooked to.  All poultry, such as the grilled chicken, must be cooked to at least 165°F.  For regular pork, beef, steak, and fish, they must be cooked to at least 145°F.  If the food product is a type of ground meat, such as the hamburger, it must be cooked to at least 155°F. </a:t>
            </a:r>
          </a:p>
        </p:txBody>
      </p:sp>
      <p:sp>
        <p:nvSpPr>
          <p:cNvPr id="4" name="Slide Number Placeholder 3"/>
          <p:cNvSpPr>
            <a:spLocks noGrp="1"/>
          </p:cNvSpPr>
          <p:nvPr>
            <p:ph type="sldNum" sz="quarter" idx="5"/>
          </p:nvPr>
        </p:nvSpPr>
        <p:spPr/>
        <p:txBody>
          <a:bodyPr/>
          <a:lstStyle/>
          <a:p>
            <a:fld id="{32674CE4-FBD8-4481-AEFB-CA53E599A745}" type="slidenum">
              <a:rPr lang="en-US" smtClean="0"/>
              <a:pPr/>
              <a:t>18</a:t>
            </a:fld>
            <a:endParaRPr lang="en-US" dirty="0"/>
          </a:p>
        </p:txBody>
      </p:sp>
    </p:spTree>
    <p:extLst>
      <p:ext uri="{BB962C8B-B14F-4D97-AF65-F5344CB8AC3E}">
        <p14:creationId xmlns:p14="http://schemas.microsoft.com/office/powerpoint/2010/main" val="1426107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cooking, keeping proper temperatures will help stop or slow the growth of germs.  For example, chilling or freezing can help stop or slow germs from growing, but it does not kill them.  Although freezing won’t kill all germs, it can kill most parasites.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whole purpose of controlling temperature is to stop or slow the growth of germs before they can make someone sick.  </a:t>
            </a:r>
          </a:p>
          <a:p>
            <a:endParaRPr lang="en-US" dirty="0"/>
          </a:p>
          <a:p>
            <a:r>
              <a:rPr lang="en-US" dirty="0"/>
              <a:t>The Guam Food Code requires cold food to be kept at 41°F or less and hot foods to be kept at 140°F or above.  The temperature range between the cold and hot holding temperatures is called the “Temperature danger zone.” </a:t>
            </a:r>
          </a:p>
        </p:txBody>
      </p:sp>
      <p:sp>
        <p:nvSpPr>
          <p:cNvPr id="4" name="Slide Number Placeholder 3"/>
          <p:cNvSpPr>
            <a:spLocks noGrp="1"/>
          </p:cNvSpPr>
          <p:nvPr>
            <p:ph type="sldNum" sz="quarter" idx="5"/>
          </p:nvPr>
        </p:nvSpPr>
        <p:spPr/>
        <p:txBody>
          <a:bodyPr/>
          <a:lstStyle/>
          <a:p>
            <a:fld id="{32674CE4-FBD8-4481-AEFB-CA53E599A745}" type="slidenum">
              <a:rPr lang="en-US" smtClean="0"/>
              <a:pPr/>
              <a:t>19</a:t>
            </a:fld>
            <a:endParaRPr lang="en-US" dirty="0"/>
          </a:p>
        </p:txBody>
      </p:sp>
    </p:spTree>
    <p:extLst>
      <p:ext uri="{BB962C8B-B14F-4D97-AF65-F5344CB8AC3E}">
        <p14:creationId xmlns:p14="http://schemas.microsoft.com/office/powerpoint/2010/main" val="107088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Food safety is an important part of the public’s health.  If the food we eat is not handled properly, it can make us sick, which can lead to  hospitalization, or even death.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That is why, if you handle food, it is important for you to understand your responsibility in preventing the contamination of the foods you prepare, cook, and serve to your customers.  As a food-handler working at a food facility, you have to know and understand the basics of food safety; otherwise, you might make your customer sick from foodborne illness.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On Guam, we have food safety regulations called the Guam Food Code, that food-handlers, such as yourself, must follow.  We are going to go over some of these requirements in this training.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addition, to obtain a Health Certificate, you must undergo this training and pass a simple test.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SO, LET’S GET STARTED…</a:t>
            </a:r>
            <a:endParaRPr lang="en-GU" sz="1800" dirty="0">
              <a:effectLst/>
              <a:latin typeface="Calibri" panose="020F0502020204030204" pitchFamily="34" charset="0"/>
              <a:ea typeface="Calibri" panose="020F0502020204030204" pitchFamily="34" charset="0"/>
              <a:cs typeface="Times New Roman" panose="02020603050405020304" pitchFamily="18" charset="0"/>
            </a:endParaRPr>
          </a:p>
          <a:p>
            <a:pPr marL="174982" marR="0" lvl="0"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F2FD335-6D8E-486A-8F5F-DFC7325903FF}" type="slidenum">
              <a:rPr lang="en-US" smtClean="0"/>
              <a:pPr/>
              <a:t>2</a:t>
            </a:fld>
            <a:endParaRPr lang="en-US" dirty="0"/>
          </a:p>
        </p:txBody>
      </p:sp>
    </p:spTree>
    <p:extLst>
      <p:ext uri="{BB962C8B-B14F-4D97-AF65-F5344CB8AC3E}">
        <p14:creationId xmlns:p14="http://schemas.microsoft.com/office/powerpoint/2010/main" val="4072480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Temperature Danger Zone is the temperature range between 41°F and </a:t>
            </a:r>
            <a:r>
              <a:rPr lang="en-US" b="0" dirty="0" err="1"/>
              <a:t>and</a:t>
            </a:r>
            <a:r>
              <a:rPr lang="en-US" b="0" dirty="0"/>
              <a:t> 140°F.  It is at this range that bacteria grow best and if food is left at this temperature, it can make someone sick.  </a:t>
            </a:r>
          </a:p>
          <a:p>
            <a:endParaRPr lang="en-US" b="0" dirty="0"/>
          </a:p>
          <a:p>
            <a:r>
              <a:rPr lang="en-US" b="0" dirty="0"/>
              <a:t>Examples of things in the Temperature Danger Zone of 42°F to139°F are room temperature with no AC, room temperature with AC, and the average human body temperature.  In the Temperature Danger Zone, bacteria grow well and grow rapidly.  That is why leaving food out at room temperature, even when in AC, is not allowed.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20</a:t>
            </a:fld>
            <a:endParaRPr lang="en-US" dirty="0"/>
          </a:p>
        </p:txBody>
      </p:sp>
    </p:spTree>
    <p:extLst>
      <p:ext uri="{BB962C8B-B14F-4D97-AF65-F5344CB8AC3E}">
        <p14:creationId xmlns:p14="http://schemas.microsoft.com/office/powerpoint/2010/main" val="2088080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B782873-4508-4C65-89E7-328F85D2F354}"/>
              </a:ext>
            </a:extLst>
          </p:cNvPr>
          <p:cNvSpPr>
            <a:spLocks noGrp="1"/>
          </p:cNvSpPr>
          <p:nvPr>
            <p:ph type="body" idx="1"/>
          </p:nvPr>
        </p:nvSpPr>
        <p:spPr/>
        <p:txBody>
          <a:bodyPr/>
          <a:lstStyle/>
          <a:p>
            <a:r>
              <a:rPr lang="en-US" dirty="0"/>
              <a:t>Here’s a great picture that identifies the good and bad temperatures.  It also provides a great reminder to keep hot foods hot and cold foods cold.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F13E083-1615-7545-A810-FBC687DF7128}"/>
              </a:ext>
            </a:extLst>
          </p:cNvPr>
          <p:cNvSpPr>
            <a:spLocks noGrp="1"/>
          </p:cNvSpPr>
          <p:nvPr>
            <p:ph type="body" idx="1"/>
          </p:nvPr>
        </p:nvSpPr>
        <p:spPr/>
        <p:txBody>
          <a:bodyPr/>
          <a:lstStyle/>
          <a:p>
            <a:r>
              <a:rPr lang="en-US" dirty="0"/>
              <a:t>Here is an example of food being stored at room temperature, which is not allowed.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4F986C-988B-5343-8E01-77FBCF78C4B4}"/>
              </a:ext>
            </a:extLst>
          </p:cNvPr>
          <p:cNvSpPr>
            <a:spLocks noGrp="1"/>
          </p:cNvSpPr>
          <p:nvPr>
            <p:ph type="body" idx="1"/>
          </p:nvPr>
        </p:nvSpPr>
        <p:spPr/>
        <p:txBody>
          <a:bodyPr/>
          <a:lstStyle/>
          <a:p>
            <a:r>
              <a:rPr lang="en-US" dirty="0"/>
              <a:t>The foods identified here in this picture are the types of food that germs love to grow in.  Since these food are in the temperature danger zone, or at room temperature, the germs can grow fast.  It grows so fast it can make the person who eats it sick from foodborne illness .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food, regardless of the type of food, that was cooked and cooled, must be reheated to at least 165°F for 15 seconds. </a:t>
            </a:r>
          </a:p>
          <a:p>
            <a:endParaRPr lang="en-US" dirty="0"/>
          </a:p>
          <a:p>
            <a:r>
              <a:rPr lang="en-US" dirty="0"/>
              <a:t>If food needs to be thawed, there are only four acceptable ways to thaw food, per the Guam Food Code:</a:t>
            </a:r>
          </a:p>
          <a:p>
            <a:pPr marL="171450" indent="-171450">
              <a:buFont typeface="Arial" panose="020B0604020202020204" pitchFamily="34" charset="0"/>
              <a:buChar char="•"/>
            </a:pPr>
            <a:r>
              <a:rPr lang="en-US" dirty="0"/>
              <a:t>In the refrigerator at 41° F or below</a:t>
            </a:r>
          </a:p>
          <a:p>
            <a:pPr marL="171450" indent="-171450">
              <a:buFont typeface="Arial" panose="020B0604020202020204" pitchFamily="34" charset="0"/>
              <a:buChar char="•"/>
            </a:pPr>
            <a:r>
              <a:rPr lang="en-US" dirty="0"/>
              <a:t>Under cool, running water</a:t>
            </a:r>
          </a:p>
          <a:p>
            <a:pPr marL="171450" indent="-171450">
              <a:buFont typeface="Arial" panose="020B0604020202020204" pitchFamily="34" charset="0"/>
              <a:buChar char="•"/>
            </a:pPr>
            <a:r>
              <a:rPr lang="en-US" dirty="0"/>
              <a:t>In the microwave</a:t>
            </a:r>
          </a:p>
          <a:p>
            <a:pPr marL="171450" indent="-171450">
              <a:buFont typeface="Arial" panose="020B0604020202020204" pitchFamily="34" charset="0"/>
              <a:buChar char="•"/>
            </a:pPr>
            <a:r>
              <a:rPr lang="en-US" dirty="0"/>
              <a:t>Or as part of the cooking process. </a:t>
            </a:r>
          </a:p>
          <a:p>
            <a:endParaRPr lang="en-US" dirty="0"/>
          </a:p>
          <a:p>
            <a:r>
              <a:rPr lang="en-US" dirty="0"/>
              <a:t>Food should never be thawed at room temperature because it allows bacteria to grow rapidly. </a:t>
            </a:r>
          </a:p>
          <a:p>
            <a:endParaRPr lang="en-US" dirty="0"/>
          </a:p>
          <a:p>
            <a:r>
              <a:rPr lang="en-US" dirty="0"/>
              <a:t>Now that we’ve covered proper temperatures, let’s move on to learning about cross contamination and how to prevent it. </a:t>
            </a:r>
          </a:p>
          <a:p>
            <a:endParaRPr lang="en-US" dirty="0"/>
          </a:p>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pPr/>
              <a:t>24</a:t>
            </a:fld>
            <a:endParaRPr lang="en-US" dirty="0"/>
          </a:p>
        </p:txBody>
      </p:sp>
    </p:spTree>
    <p:extLst>
      <p:ext uri="{BB962C8B-B14F-4D97-AF65-F5344CB8AC3E}">
        <p14:creationId xmlns:p14="http://schemas.microsoft.com/office/powerpoint/2010/main" val="2965026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Germs that can cause foodborne illness can be transferred from one surface to another.  This is called CROSS-CONTAMINATION.  Cross-contamination occurs when a contaminant is moved from one location to another by direct or indirect contact, such as when biological contaminants, like germs, are transferred from raw meat food or dirty hands to clean equipment or food.</a:t>
            </a:r>
          </a:p>
          <a:p>
            <a:pPr eaLnBrk="1" hangingPunct="1">
              <a:spcBef>
                <a:spcPct val="0"/>
              </a:spcBef>
            </a:pPr>
            <a:endParaRPr lang="en-US" dirty="0"/>
          </a:p>
          <a:p>
            <a:pPr eaLnBrk="1" hangingPunct="1">
              <a:spcBef>
                <a:spcPct val="0"/>
              </a:spcBef>
            </a:pPr>
            <a:r>
              <a:rPr lang="en-US" dirty="0"/>
              <a:t>Cross-contamination is particularly dangerous for ready-to-eat foods which are types of foods that can eaten since it was already cooked or prepared or doesn’t required any cooking, like fresh fruits and salads.  If germs from a dirty surface is transferred to a ready-to-eat food, then the germs on that food will be eaten and may make the person sick with foodborne illness since germs were not killed by cooking. </a:t>
            </a:r>
          </a:p>
          <a:p>
            <a:pPr eaLnBrk="1" hangingPunct="1">
              <a:spcBef>
                <a:spcPct val="0"/>
              </a:spcBef>
            </a:pPr>
            <a:endParaRPr lang="en-US" dirty="0"/>
          </a:p>
          <a:p>
            <a:pPr eaLnBrk="1" hangingPunct="1">
              <a:spcBef>
                <a:spcPct val="0"/>
              </a:spcBef>
            </a:pPr>
            <a:r>
              <a:rPr lang="en-US" dirty="0"/>
              <a:t>An example is provided on this slide: A raw chicken was cut on a cutting board and the food-handler used the same cutting board and knife to chop lettuce without washing the cutting board or the knife.  So, the bacteria from the raw chicken that contaminated the cutting board and the knife were transferred to the lettuce in a process called cross-contamination.  If that lettuce is used for fresh salad, which does not require any cooking to kill germs, and is then eaten, the person may get sick from foodborne disease from eating the germs. </a:t>
            </a:r>
          </a:p>
          <a:p>
            <a:pPr eaLnBrk="1" hangingPunct="1">
              <a:spcBef>
                <a:spcPct val="0"/>
              </a:spcBef>
            </a:pP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25</a:t>
            </a:fld>
            <a:endParaRPr lang="en-US" dirty="0"/>
          </a:p>
        </p:txBody>
      </p:sp>
    </p:spTree>
    <p:extLst>
      <p:ext uri="{BB962C8B-B14F-4D97-AF65-F5344CB8AC3E}">
        <p14:creationId xmlns:p14="http://schemas.microsoft.com/office/powerpoint/2010/main" val="51806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picture on this slide provides an example of a cutting board being used to prepare both ready-to-eat foods and raw foods, which is dangerous because it may cause foodborne illness.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26</a:t>
            </a:fld>
            <a:endParaRPr lang="en-US" dirty="0"/>
          </a:p>
        </p:txBody>
      </p:sp>
    </p:spTree>
    <p:extLst>
      <p:ext uri="{BB962C8B-B14F-4D97-AF65-F5344CB8AC3E}">
        <p14:creationId xmlns:p14="http://schemas.microsoft.com/office/powerpoint/2010/main" val="3056208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This picture provides another example of cross contamination. A dirty wiping cloth was placed on a clean cutting board.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27</a:t>
            </a:fld>
            <a:endParaRPr lang="en-US" dirty="0"/>
          </a:p>
        </p:txBody>
      </p:sp>
    </p:spTree>
    <p:extLst>
      <p:ext uri="{BB962C8B-B14F-4D97-AF65-F5344CB8AC3E}">
        <p14:creationId xmlns:p14="http://schemas.microsoft.com/office/powerpoint/2010/main" val="3867227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Food placed inside the refrigerator must be stored in a way that prevents cross-contamination because contaminated food may drip or fall onto other foods that are placed below.</a:t>
            </a:r>
          </a:p>
          <a:p>
            <a:pPr eaLnBrk="1" hangingPunct="1">
              <a:spcBef>
                <a:spcPct val="0"/>
              </a:spcBef>
            </a:pPr>
            <a:endParaRPr lang="en-US" dirty="0"/>
          </a:p>
          <a:p>
            <a:pPr eaLnBrk="1" hangingPunct="1">
              <a:spcBef>
                <a:spcPct val="0"/>
              </a:spcBef>
            </a:pPr>
            <a:r>
              <a:rPr lang="en-US" dirty="0"/>
              <a:t>This means food in the refrigerator must be arranged so that the food that is most likely contaminated, like raw meat and raw seafood, is placed at the bottom of the refrigerator while ready-to-eat foods are placed at the top.</a:t>
            </a:r>
          </a:p>
          <a:p>
            <a:pPr eaLnBrk="1" hangingPunct="1">
              <a:spcBef>
                <a:spcPct val="0"/>
              </a:spcBef>
            </a:pPr>
            <a:r>
              <a:rPr lang="en-US" dirty="0"/>
              <a:t>  </a:t>
            </a:r>
          </a:p>
          <a:p>
            <a:pPr eaLnBrk="1" hangingPunct="1">
              <a:spcBef>
                <a:spcPct val="0"/>
              </a:spcBef>
            </a:pPr>
            <a:r>
              <a:rPr lang="en-US" dirty="0"/>
              <a:t>Also, raw meat and raw seafood should be arranged by cooking temperatures so that raw food that requires the highest temperature is stored below the product with the lowest temperature for cooking.  For example, the cooking temperature for chicken is 165° F, so it must be placed below raw beef, which has a cooking temperature of 145° F.</a:t>
            </a:r>
          </a:p>
        </p:txBody>
      </p:sp>
      <p:sp>
        <p:nvSpPr>
          <p:cNvPr id="4" name="Slide Number Placeholder 3"/>
          <p:cNvSpPr>
            <a:spLocks noGrp="1"/>
          </p:cNvSpPr>
          <p:nvPr>
            <p:ph type="sldNum" sz="quarter" idx="10"/>
          </p:nvPr>
        </p:nvSpPr>
        <p:spPr/>
        <p:txBody>
          <a:bodyPr/>
          <a:lstStyle/>
          <a:p>
            <a:fld id="{32674CE4-FBD8-4481-AEFB-CA53E599A745}" type="slidenum">
              <a:rPr lang="en-US" smtClean="0"/>
              <a:pPr/>
              <a:t>28</a:t>
            </a:fld>
            <a:endParaRPr lang="en-US" dirty="0"/>
          </a:p>
        </p:txBody>
      </p:sp>
    </p:spTree>
    <p:extLst>
      <p:ext uri="{BB962C8B-B14F-4D97-AF65-F5344CB8AC3E}">
        <p14:creationId xmlns:p14="http://schemas.microsoft.com/office/powerpoint/2010/main" val="3353202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This picture provides an example of improper storage inside a refrigerator, which increases the chance for cross-contamination that can lead to foodborne illness.  In this picture, different raw meat are stored on top of vegetables; this is wrong and not allowed.</a:t>
            </a:r>
          </a:p>
        </p:txBody>
      </p:sp>
      <p:sp>
        <p:nvSpPr>
          <p:cNvPr id="4" name="Slide Number Placeholder 3"/>
          <p:cNvSpPr>
            <a:spLocks noGrp="1"/>
          </p:cNvSpPr>
          <p:nvPr>
            <p:ph type="sldNum" sz="quarter" idx="10"/>
          </p:nvPr>
        </p:nvSpPr>
        <p:spPr/>
        <p:txBody>
          <a:bodyPr/>
          <a:lstStyle/>
          <a:p>
            <a:fld id="{32674CE4-FBD8-4481-AEFB-CA53E599A745}" type="slidenum">
              <a:rPr lang="en-US" smtClean="0"/>
              <a:pPr/>
              <a:t>29</a:t>
            </a:fld>
            <a:endParaRPr lang="en-US" dirty="0"/>
          </a:p>
        </p:txBody>
      </p:sp>
    </p:spTree>
    <p:extLst>
      <p:ext uri="{BB962C8B-B14F-4D97-AF65-F5344CB8AC3E}">
        <p14:creationId xmlns:p14="http://schemas.microsoft.com/office/powerpoint/2010/main" val="215071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Food Safety </a:t>
            </a:r>
            <a:r>
              <a:rPr lang="en-US" b="1" dirty="0"/>
              <a:t>Interim</a:t>
            </a:r>
            <a:r>
              <a:rPr lang="en-US" dirty="0"/>
              <a:t> Training Course covers the following lessons:</a:t>
            </a:r>
          </a:p>
          <a:p>
            <a:endParaRPr lang="en-US" dirty="0"/>
          </a:p>
          <a:p>
            <a:r>
              <a:rPr lang="en-US" sz="1200" b="1" dirty="0"/>
              <a:t>Lesson 1: </a:t>
            </a:r>
            <a:r>
              <a:rPr lang="en-US" sz="1200" dirty="0"/>
              <a:t>Health Certificate</a:t>
            </a:r>
          </a:p>
          <a:p>
            <a:r>
              <a:rPr lang="en-US" sz="1200" b="1" dirty="0"/>
              <a:t>Lesson 2</a:t>
            </a:r>
            <a:r>
              <a:rPr lang="en-US" sz="1200" dirty="0"/>
              <a:t>: Foodborne Illness</a:t>
            </a:r>
          </a:p>
          <a:p>
            <a:r>
              <a:rPr lang="en-US" sz="1200" b="1" dirty="0"/>
              <a:t>Lesson 3</a:t>
            </a:r>
            <a:r>
              <a:rPr lang="en-US" sz="1200" dirty="0"/>
              <a:t>: Temperature Control</a:t>
            </a:r>
          </a:p>
          <a:p>
            <a:r>
              <a:rPr lang="en-US" sz="1200" b="1" dirty="0"/>
              <a:t>Lesson 4</a:t>
            </a:r>
            <a:r>
              <a:rPr lang="en-US" sz="1200" dirty="0"/>
              <a:t>: Cross-Contamination</a:t>
            </a:r>
          </a:p>
          <a:p>
            <a:pPr>
              <a:tabLst>
                <a:tab pos="5087938" algn="l"/>
              </a:tabLst>
            </a:pPr>
            <a:r>
              <a:rPr lang="en-US" sz="1200" b="1" dirty="0"/>
              <a:t>Lesson 5</a:t>
            </a:r>
            <a:r>
              <a:rPr lang="en-US" sz="1200" dirty="0"/>
              <a:t>: Employee Health and Hygiene</a:t>
            </a:r>
          </a:p>
          <a:p>
            <a:r>
              <a:rPr lang="en-US" sz="1200" b="1" dirty="0"/>
              <a:t>Lesson 6</a:t>
            </a:r>
            <a:r>
              <a:rPr lang="en-US" sz="1200" dirty="0"/>
              <a:t>: Approved Source</a:t>
            </a:r>
          </a:p>
          <a:p>
            <a:pPr>
              <a:tabLst>
                <a:tab pos="5540375" algn="l"/>
              </a:tabLst>
            </a:pPr>
            <a:r>
              <a:rPr lang="en-US" sz="1200" b="1" dirty="0"/>
              <a:t>Lesson 7</a:t>
            </a:r>
            <a:r>
              <a:rPr lang="en-US" sz="1200" dirty="0"/>
              <a:t>: Potentially Hazardous Foods</a:t>
            </a:r>
          </a:p>
          <a:p>
            <a:r>
              <a:rPr lang="en-US" sz="1200" b="1" dirty="0"/>
              <a:t>Lesson 8</a:t>
            </a:r>
            <a:r>
              <a:rPr lang="en-US" sz="1200" dirty="0"/>
              <a:t>: Date Marking</a:t>
            </a:r>
          </a:p>
          <a:p>
            <a:r>
              <a:rPr lang="en-US" sz="1200" b="1" dirty="0"/>
              <a:t>Lesson 9</a:t>
            </a:r>
            <a:r>
              <a:rPr lang="en-US" sz="1200" dirty="0"/>
              <a:t>: Pest Control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pPr/>
              <a:t>3</a:t>
            </a:fld>
            <a:endParaRPr lang="en-US" dirty="0"/>
          </a:p>
        </p:txBody>
      </p:sp>
    </p:spTree>
    <p:extLst>
      <p:ext uri="{BB962C8B-B14F-4D97-AF65-F5344CB8AC3E}">
        <p14:creationId xmlns:p14="http://schemas.microsoft.com/office/powerpoint/2010/main" val="2365871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To help prevent cross-contamination, utensils and equipment must be washed and rinsed, which helps remove most bacteria and viruses, then sanitized, which will kill most bacteria and viruses that may be still be on the surface after washing and rinsing. </a:t>
            </a:r>
          </a:p>
          <a:p>
            <a:pPr eaLnBrk="1" hangingPunct="1">
              <a:spcBef>
                <a:spcPct val="0"/>
              </a:spcBef>
            </a:pPr>
            <a:r>
              <a:rPr lang="en-US" dirty="0"/>
              <a:t>You can use chemical sanitizers, or very hot water, to sanitize.  Let’s discuss the steps you must follow to wash, rinse, and sanitize.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30</a:t>
            </a:fld>
            <a:endParaRPr lang="en-US" dirty="0"/>
          </a:p>
        </p:txBody>
      </p:sp>
    </p:spTree>
    <p:extLst>
      <p:ext uri="{BB962C8B-B14F-4D97-AF65-F5344CB8AC3E}">
        <p14:creationId xmlns:p14="http://schemas.microsoft.com/office/powerpoint/2010/main" val="3245697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steps properly wash, rinse, and sanitize utensils, plates, and other items are discussed on this slide.  The first step is to scrape or remove as much food as possible into a garbage container.  </a:t>
            </a:r>
          </a:p>
          <a:p>
            <a:pPr eaLnBrk="1" hangingPunct="1">
              <a:spcBef>
                <a:spcPct val="0"/>
              </a:spcBef>
            </a:pPr>
            <a:endParaRPr lang="en-US" dirty="0"/>
          </a:p>
          <a:p>
            <a:pPr eaLnBrk="1" hangingPunct="1">
              <a:spcBef>
                <a:spcPct val="0"/>
              </a:spcBef>
            </a:pPr>
            <a:r>
              <a:rPr lang="en-US" dirty="0"/>
              <a:t>Then, you must wash using an approved detergent in the correct water temperature, and then rinse off the detergent with hot water.  Afterwards, the items must be sanitized with the correct sanitizer or hot water, and finally it must be air dried.  Do not wipe-off the utensil, plate, and other sanitized items that have been air dried; you must let it air-dry.</a:t>
            </a:r>
          </a:p>
          <a:p>
            <a:pPr eaLnBrk="1" hangingPunct="1">
              <a:spcBef>
                <a:spcPct val="0"/>
              </a:spcBef>
            </a:pPr>
            <a:endParaRPr lang="en-US" dirty="0"/>
          </a:p>
          <a:p>
            <a:pPr eaLnBrk="1" hangingPunct="1">
              <a:spcBef>
                <a:spcPct val="0"/>
              </a:spcBef>
            </a:pPr>
            <a:r>
              <a:rPr lang="en-US" dirty="0"/>
              <a:t>These steps must be done using a three-compartment sink or automatic dishwasher.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31</a:t>
            </a:fld>
            <a:endParaRPr lang="en-US" dirty="0"/>
          </a:p>
        </p:txBody>
      </p:sp>
    </p:spTree>
    <p:extLst>
      <p:ext uri="{BB962C8B-B14F-4D97-AF65-F5344CB8AC3E}">
        <p14:creationId xmlns:p14="http://schemas.microsoft.com/office/powerpoint/2010/main" val="2235777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A three-compartment sink is shown on this slide with the proper steps of scraping, washing, rinsing, sanitizing, and air drying.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32</a:t>
            </a:fld>
            <a:endParaRPr lang="en-US" dirty="0"/>
          </a:p>
        </p:txBody>
      </p:sp>
    </p:spTree>
    <p:extLst>
      <p:ext uri="{BB962C8B-B14F-4D97-AF65-F5344CB8AC3E}">
        <p14:creationId xmlns:p14="http://schemas.microsoft.com/office/powerpoint/2010/main" val="2784535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One thing to keep in mind is that cleaning and sanitizing are the not the same thing.  Cleaning requires soap and water to remove food, grease, and dirt from the surface.  For sanitizing, you need to use approved chemical or heat to kill the germs.  But you have to clean first before sanitizing for it to be effective.  </a:t>
            </a:r>
          </a:p>
          <a:p>
            <a:pPr eaLnBrk="1" hangingPunct="1">
              <a:spcBef>
                <a:spcPct val="0"/>
              </a:spcBef>
            </a:pPr>
            <a:endParaRPr lang="en-US" dirty="0"/>
          </a:p>
          <a:p>
            <a:pPr eaLnBrk="1" hangingPunct="1">
              <a:spcBef>
                <a:spcPct val="0"/>
              </a:spcBef>
            </a:pPr>
            <a:r>
              <a:rPr lang="en-US" dirty="0"/>
              <a:t>There are different types of sanitizers you can use, and chlorine is the most common.  If you are using a chemical sanitizer, you must use a chemical test strip to ensure that the sanitizer you are using is properly mixed in the right amount to kill germs.  The chemical test strip will allow you to tell whether your sanitizer is too weak, too strong, or just right.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33</a:t>
            </a:fld>
            <a:endParaRPr lang="en-US" dirty="0"/>
          </a:p>
        </p:txBody>
      </p:sp>
    </p:spTree>
    <p:extLst>
      <p:ext uri="{BB962C8B-B14F-4D97-AF65-F5344CB8AC3E}">
        <p14:creationId xmlns:p14="http://schemas.microsoft.com/office/powerpoint/2010/main" val="4015011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It is important to remember that cutting boards and knives must be washed, rinsed, and sanitized after being used to cut raw meats, raw fish and raw poultry to prevent cross-contamination.  If that can’t be done, then use a separate cutting board and knife for ready-to-eat foods.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34</a:t>
            </a:fld>
            <a:endParaRPr lang="en-US" dirty="0"/>
          </a:p>
        </p:txBody>
      </p:sp>
    </p:spTree>
    <p:extLst>
      <p:ext uri="{BB962C8B-B14F-4D97-AF65-F5344CB8AC3E}">
        <p14:creationId xmlns:p14="http://schemas.microsoft.com/office/powerpoint/2010/main" val="645900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Food-handlers need to make sure cross-contamination is prevented so the food that you serve, or sell, is safe to eat.  This includes protecting the food from yourselves by following the Guam Food Code requirements for proper employee health and hygiene, which will be discussed next.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35</a:t>
            </a:fld>
            <a:endParaRPr lang="en-US" dirty="0"/>
          </a:p>
        </p:txBody>
      </p:sp>
    </p:spTree>
    <p:extLst>
      <p:ext uri="{BB962C8B-B14F-4D97-AF65-F5344CB8AC3E}">
        <p14:creationId xmlns:p14="http://schemas.microsoft.com/office/powerpoint/2010/main" val="2379055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Food-handlers, such as yourself, must take the proper steps to prevent the contamination of food.  If you are feeling sick, then you must not be working with food or surfaces that contact food.  </a:t>
            </a:r>
          </a:p>
          <a:p>
            <a:endParaRPr lang="en-US" dirty="0"/>
          </a:p>
          <a:p>
            <a:r>
              <a:rPr lang="en-US" dirty="0"/>
              <a:t>The germs making you sick may contaminate the food you are handling and cause others to get sick as well.  Sick workers must be sent home or given duties that do not involve food or food-contact surfaces. In this lesson, we will go over employee health and hygiene. </a:t>
            </a:r>
            <a:endParaRPr lang="x-none"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36</a:t>
            </a:fld>
            <a:endParaRPr lang="en-US" dirty="0"/>
          </a:p>
        </p:txBody>
      </p:sp>
    </p:spTree>
    <p:extLst>
      <p:ext uri="{BB962C8B-B14F-4D97-AF65-F5344CB8AC3E}">
        <p14:creationId xmlns:p14="http://schemas.microsoft.com/office/powerpoint/2010/main" val="1351734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experiencing diarrhea, stomachache, or sore throat with fever, you should not be working or handling food.  Diarrhea and stomachaches are symptoms associated with foodborne illness.  You may be releasing germs or parasites onto the food you are handling. </a:t>
            </a:r>
          </a:p>
          <a:p>
            <a:endParaRPr lang="en-US" dirty="0"/>
          </a:p>
          <a:p>
            <a:r>
              <a:rPr lang="en-US" dirty="0"/>
              <a:t>If you have a sore throat with fever, your cough may have germs that can get onto the food you are handling. </a:t>
            </a:r>
            <a:endParaRPr lang="x-none"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37</a:t>
            </a:fld>
            <a:endParaRPr lang="en-US" dirty="0"/>
          </a:p>
        </p:txBody>
      </p:sp>
    </p:spTree>
    <p:extLst>
      <p:ext uri="{BB962C8B-B14F-4D97-AF65-F5344CB8AC3E}">
        <p14:creationId xmlns:p14="http://schemas.microsoft.com/office/powerpoint/2010/main" val="4140367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not work or handle food if you are also vomiting, have yellow skin or eyes, or have an infected and uncovered wound, especially if it’s on your hands and arms.  </a:t>
            </a:r>
          </a:p>
          <a:p>
            <a:endParaRPr lang="en-US" dirty="0"/>
          </a:p>
          <a:p>
            <a:r>
              <a:rPr lang="en-US" dirty="0"/>
              <a:t>The yellowing of the skin or eyes is called jaundice and is a sign of a more serious disease, called Hepatitis A.  If you have these symptoms, you should not be handling food or touching food-contact surfaces. </a:t>
            </a:r>
            <a:endParaRPr lang="x-none"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38</a:t>
            </a:fld>
            <a:endParaRPr lang="en-US" dirty="0"/>
          </a:p>
        </p:txBody>
      </p:sp>
    </p:spTree>
    <p:extLst>
      <p:ext uri="{BB962C8B-B14F-4D97-AF65-F5344CB8AC3E}">
        <p14:creationId xmlns:p14="http://schemas.microsoft.com/office/powerpoint/2010/main" val="903712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sick, you can contaminate the food when the germs get on your hands after using the restroom, vomiting, or coughing.  The germs in your vomit or cough may become airborne and land on the food or food-contact surfaces.  </a:t>
            </a:r>
          </a:p>
          <a:p>
            <a:endParaRPr lang="en-US" dirty="0"/>
          </a:p>
          <a:p>
            <a:r>
              <a:rPr lang="en-US" dirty="0"/>
              <a:t>Even when you are not sick, you should still practice good personal hygiene, which the Guam Food Code provides. </a:t>
            </a:r>
            <a:endParaRPr lang="x-none"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39</a:t>
            </a:fld>
            <a:endParaRPr lang="en-US" dirty="0"/>
          </a:p>
        </p:txBody>
      </p:sp>
    </p:spTree>
    <p:extLst>
      <p:ext uri="{BB962C8B-B14F-4D97-AF65-F5344CB8AC3E}">
        <p14:creationId xmlns:p14="http://schemas.microsoft.com/office/powerpoint/2010/main" val="78038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All persons working in a food establishment must have a Health Certificate; you are not allowed to work in a food establishment if you do not have a Health Certificate.  Health Certificates are valid for one year and it must be renewed; you are not allowed to work if your Health Certificate is expired.</a:t>
            </a:r>
          </a:p>
          <a:p>
            <a:pPr>
              <a:lnSpc>
                <a:spcPct val="107000"/>
              </a:lnSpc>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If are you found working at a food establishment without a Health Certificate, you or your employer may be assessed a monetary penalty.  You may renew your Health Certificate 30 calendar days </a:t>
            </a: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before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expiration date.</a:t>
            </a:r>
          </a:p>
          <a:p>
            <a:pPr>
              <a:lnSpc>
                <a:spcPct val="107000"/>
              </a:lnSpc>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If you do no renew your health certificate within 30 days </a:t>
            </a: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after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it expires, you will be considered a new applicant and must take this training course again and pass its test.  </a:t>
            </a:r>
          </a:p>
          <a:p>
            <a:pPr>
              <a:lnSpc>
                <a:spcPct val="107000"/>
              </a:lnSpc>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If necessary, you may have someone else renew your Health Certificate for you.  Your representative must bring a written authorization letter, which is signed and dated by you, identifying your representative’s legal name, along with a photocopy of your valid photo identification card, such as a Driver’s License, Passport, and other accepted form of identification card noted in our rules and regulations. </a:t>
            </a:r>
            <a:endParaRPr lang="en-GU" sz="1800" dirty="0">
              <a:effectLst/>
              <a:latin typeface="Calibri" panose="020F0502020204030204" pitchFamily="34" charset="0"/>
              <a:ea typeface="Calibri" panose="020F0502020204030204" pitchFamily="34" charset="0"/>
              <a:cs typeface="Times New Roman" panose="02020603050405020304" pitchFamily="18" charset="0"/>
            </a:endParaRPr>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F2FD335-6D8E-486A-8F5F-DFC7325903FF}" type="slidenum">
              <a:rPr lang="en-US" smtClean="0"/>
              <a:pPr/>
              <a:t>4</a:t>
            </a:fld>
            <a:endParaRPr lang="en-US" dirty="0"/>
          </a:p>
        </p:txBody>
      </p:sp>
    </p:spTree>
    <p:extLst>
      <p:ext uri="{BB962C8B-B14F-4D97-AF65-F5344CB8AC3E}">
        <p14:creationId xmlns:p14="http://schemas.microsoft.com/office/powerpoint/2010/main" val="118867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Guam Food Code provides requirements for good personal hygiene.  </a:t>
            </a:r>
          </a:p>
          <a:p>
            <a:endParaRPr lang="en-US" dirty="0"/>
          </a:p>
          <a:p>
            <a:r>
              <a:rPr lang="en-US" dirty="0"/>
              <a:t>This includes not eating when working. Drinking is permitted, but only if you are drinking from a closed container with a straw and steps are taken to prevent cross-contamination. </a:t>
            </a:r>
          </a:p>
          <a:p>
            <a:endParaRPr lang="en-US" dirty="0"/>
          </a:p>
          <a:p>
            <a:r>
              <a:rPr lang="en-US" dirty="0"/>
              <a:t>You cannot chew gum or betelnut, or use tobacco, in the working area.  You cannot wear jewelry, except a simple wedding band, when working. </a:t>
            </a:r>
            <a:endParaRPr lang="x-none"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40</a:t>
            </a:fld>
            <a:endParaRPr lang="en-US" dirty="0"/>
          </a:p>
        </p:txBody>
      </p:sp>
    </p:spTree>
    <p:extLst>
      <p:ext uri="{BB962C8B-B14F-4D97-AF65-F5344CB8AC3E}">
        <p14:creationId xmlns:p14="http://schemas.microsoft.com/office/powerpoint/2010/main" val="3107030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practice good personal hygiene by making sure you bathe before coming to work. </a:t>
            </a:r>
          </a:p>
        </p:txBody>
      </p:sp>
      <p:sp>
        <p:nvSpPr>
          <p:cNvPr id="4" name="Slide Number Placeholder 3"/>
          <p:cNvSpPr>
            <a:spLocks noGrp="1"/>
          </p:cNvSpPr>
          <p:nvPr>
            <p:ph type="sldNum" sz="quarter" idx="5"/>
          </p:nvPr>
        </p:nvSpPr>
        <p:spPr/>
        <p:txBody>
          <a:bodyPr/>
          <a:lstStyle/>
          <a:p>
            <a:fld id="{32674CE4-FBD8-4481-AEFB-CA53E599A745}" type="slidenum">
              <a:rPr lang="en-US" smtClean="0"/>
              <a:pPr/>
              <a:t>41</a:t>
            </a:fld>
            <a:endParaRPr lang="en-US" dirty="0"/>
          </a:p>
        </p:txBody>
      </p:sp>
    </p:spTree>
    <p:extLst>
      <p:ext uri="{BB962C8B-B14F-4D97-AF65-F5344CB8AC3E}">
        <p14:creationId xmlns:p14="http://schemas.microsoft.com/office/powerpoint/2010/main" val="3235846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not be working while you are sick. </a:t>
            </a:r>
          </a:p>
        </p:txBody>
      </p:sp>
      <p:sp>
        <p:nvSpPr>
          <p:cNvPr id="4" name="Slide Number Placeholder 3"/>
          <p:cNvSpPr>
            <a:spLocks noGrp="1"/>
          </p:cNvSpPr>
          <p:nvPr>
            <p:ph type="sldNum" sz="quarter" idx="5"/>
          </p:nvPr>
        </p:nvSpPr>
        <p:spPr/>
        <p:txBody>
          <a:bodyPr/>
          <a:lstStyle/>
          <a:p>
            <a:fld id="{32674CE4-FBD8-4481-AEFB-CA53E599A745}" type="slidenum">
              <a:rPr lang="en-US" smtClean="0"/>
              <a:pPr/>
              <a:t>42</a:t>
            </a:fld>
            <a:endParaRPr lang="en-US" dirty="0"/>
          </a:p>
        </p:txBody>
      </p:sp>
    </p:spTree>
    <p:extLst>
      <p:ext uri="{BB962C8B-B14F-4D97-AF65-F5344CB8AC3E}">
        <p14:creationId xmlns:p14="http://schemas.microsoft.com/office/powerpoint/2010/main" val="1411776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Wearing gloves when touching ready-to-eat food, such as the one shown on this picture, promotes good employee health and hygiene. </a:t>
            </a:r>
          </a:p>
        </p:txBody>
      </p:sp>
      <p:sp>
        <p:nvSpPr>
          <p:cNvPr id="4" name="Slide Number Placeholder 3"/>
          <p:cNvSpPr>
            <a:spLocks noGrp="1"/>
          </p:cNvSpPr>
          <p:nvPr>
            <p:ph type="sldNum" sz="quarter" idx="5"/>
          </p:nvPr>
        </p:nvSpPr>
        <p:spPr/>
        <p:txBody>
          <a:bodyPr/>
          <a:lstStyle/>
          <a:p>
            <a:fld id="{32674CE4-FBD8-4481-AEFB-CA53E599A745}" type="slidenum">
              <a:rPr lang="en-US" smtClean="0"/>
              <a:pPr/>
              <a:t>43</a:t>
            </a:fld>
            <a:endParaRPr lang="en-US" dirty="0"/>
          </a:p>
        </p:txBody>
      </p:sp>
    </p:spTree>
    <p:extLst>
      <p:ext uri="{BB962C8B-B14F-4D97-AF65-F5344CB8AC3E}">
        <p14:creationId xmlns:p14="http://schemas.microsoft.com/office/powerpoint/2010/main" val="264680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remember that as a food-handler you cannot smoke, vape, eat, chew, or spit while working. </a:t>
            </a:r>
          </a:p>
        </p:txBody>
      </p:sp>
      <p:sp>
        <p:nvSpPr>
          <p:cNvPr id="4" name="Slide Number Placeholder 3"/>
          <p:cNvSpPr>
            <a:spLocks noGrp="1"/>
          </p:cNvSpPr>
          <p:nvPr>
            <p:ph type="sldNum" sz="quarter" idx="5"/>
          </p:nvPr>
        </p:nvSpPr>
        <p:spPr/>
        <p:txBody>
          <a:bodyPr/>
          <a:lstStyle/>
          <a:p>
            <a:fld id="{32674CE4-FBD8-4481-AEFB-CA53E599A745}" type="slidenum">
              <a:rPr lang="en-US" smtClean="0"/>
              <a:pPr/>
              <a:t>44</a:t>
            </a:fld>
            <a:endParaRPr lang="en-US" dirty="0"/>
          </a:p>
        </p:txBody>
      </p:sp>
    </p:spTree>
    <p:extLst>
      <p:ext uri="{BB962C8B-B14F-4D97-AF65-F5344CB8AC3E}">
        <p14:creationId xmlns:p14="http://schemas.microsoft.com/office/powerpoint/2010/main" val="3782966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personal hygiene also includes keeping your fingernails short and clean, keeping your clothes clean; making sure your hair is properly restrained with a hairnet or cap; covering any open cuts or wounds; and most importantly, always washing your hands. </a:t>
            </a:r>
          </a:p>
          <a:p>
            <a:endParaRPr lang="en-US" dirty="0"/>
          </a:p>
          <a:p>
            <a:r>
              <a:rPr lang="en-US" dirty="0"/>
              <a:t>In fact, the most important thing you can do to keep germs off of your hands is to properly wash your hands.  Proper handwashing is the fastest, easiest, and cheapest way to prevent foodborne illness. Let’s discuss this further. </a:t>
            </a:r>
          </a:p>
        </p:txBody>
      </p:sp>
      <p:sp>
        <p:nvSpPr>
          <p:cNvPr id="4" name="Slide Number Placeholder 3"/>
          <p:cNvSpPr>
            <a:spLocks noGrp="1"/>
          </p:cNvSpPr>
          <p:nvPr>
            <p:ph type="sldNum" sz="quarter" idx="5"/>
          </p:nvPr>
        </p:nvSpPr>
        <p:spPr/>
        <p:txBody>
          <a:bodyPr/>
          <a:lstStyle/>
          <a:p>
            <a:fld id="{32674CE4-FBD8-4481-AEFB-CA53E599A745}" type="slidenum">
              <a:rPr lang="en-US" smtClean="0"/>
              <a:pPr/>
              <a:t>45</a:t>
            </a:fld>
            <a:endParaRPr lang="en-US" dirty="0"/>
          </a:p>
        </p:txBody>
      </p:sp>
    </p:spTree>
    <p:extLst>
      <p:ext uri="{BB962C8B-B14F-4D97-AF65-F5344CB8AC3E}">
        <p14:creationId xmlns:p14="http://schemas.microsoft.com/office/powerpoint/2010/main" val="964373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handwashing also includes knowing when to wash your hands at work.  </a:t>
            </a:r>
          </a:p>
        </p:txBody>
      </p:sp>
      <p:sp>
        <p:nvSpPr>
          <p:cNvPr id="4" name="Slide Number Placeholder 3"/>
          <p:cNvSpPr>
            <a:spLocks noGrp="1"/>
          </p:cNvSpPr>
          <p:nvPr>
            <p:ph type="sldNum" sz="quarter" idx="5"/>
          </p:nvPr>
        </p:nvSpPr>
        <p:spPr/>
        <p:txBody>
          <a:bodyPr/>
          <a:lstStyle/>
          <a:p>
            <a:fld id="{32674CE4-FBD8-4481-AEFB-CA53E599A745}" type="slidenum">
              <a:rPr lang="en-US" smtClean="0"/>
              <a:pPr/>
              <a:t>46</a:t>
            </a:fld>
            <a:endParaRPr lang="en-US" dirty="0"/>
          </a:p>
        </p:txBody>
      </p:sp>
    </p:spTree>
    <p:extLst>
      <p:ext uri="{BB962C8B-B14F-4D97-AF65-F5344CB8AC3E}">
        <p14:creationId xmlns:p14="http://schemas.microsoft.com/office/powerpoint/2010/main" val="2691986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 must be properly washed after using the toilet</a:t>
            </a:r>
          </a:p>
        </p:txBody>
      </p:sp>
      <p:sp>
        <p:nvSpPr>
          <p:cNvPr id="4" name="Slide Number Placeholder 3"/>
          <p:cNvSpPr>
            <a:spLocks noGrp="1"/>
          </p:cNvSpPr>
          <p:nvPr>
            <p:ph type="sldNum" sz="quarter" idx="5"/>
          </p:nvPr>
        </p:nvSpPr>
        <p:spPr/>
        <p:txBody>
          <a:bodyPr/>
          <a:lstStyle/>
          <a:p>
            <a:fld id="{32674CE4-FBD8-4481-AEFB-CA53E599A745}" type="slidenum">
              <a:rPr lang="en-US" smtClean="0"/>
              <a:pPr/>
              <a:t>47</a:t>
            </a:fld>
            <a:endParaRPr lang="en-US" dirty="0"/>
          </a:p>
        </p:txBody>
      </p:sp>
    </p:spTree>
    <p:extLst>
      <p:ext uri="{BB962C8B-B14F-4D97-AF65-F5344CB8AC3E}">
        <p14:creationId xmlns:p14="http://schemas.microsoft.com/office/powerpoint/2010/main" val="1756068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coughing, sneezing, using a handkerchief or disposable tissue.</a:t>
            </a:r>
          </a:p>
        </p:txBody>
      </p:sp>
      <p:sp>
        <p:nvSpPr>
          <p:cNvPr id="4" name="Slide Number Placeholder 3"/>
          <p:cNvSpPr>
            <a:spLocks noGrp="1"/>
          </p:cNvSpPr>
          <p:nvPr>
            <p:ph type="sldNum" sz="quarter" idx="5"/>
          </p:nvPr>
        </p:nvSpPr>
        <p:spPr/>
        <p:txBody>
          <a:bodyPr/>
          <a:lstStyle/>
          <a:p>
            <a:fld id="{32674CE4-FBD8-4481-AEFB-CA53E599A745}" type="slidenum">
              <a:rPr lang="en-US" smtClean="0"/>
              <a:pPr/>
              <a:t>48</a:t>
            </a:fld>
            <a:endParaRPr lang="en-US" dirty="0"/>
          </a:p>
        </p:txBody>
      </p:sp>
    </p:spTree>
    <p:extLst>
      <p:ext uri="{BB962C8B-B14F-4D97-AF65-F5344CB8AC3E}">
        <p14:creationId xmlns:p14="http://schemas.microsoft.com/office/powerpoint/2010/main" val="2700525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touching your eyes, nose, and mouth or any bare human body parts.</a:t>
            </a:r>
          </a:p>
        </p:txBody>
      </p:sp>
      <p:sp>
        <p:nvSpPr>
          <p:cNvPr id="4" name="Slide Number Placeholder 3"/>
          <p:cNvSpPr>
            <a:spLocks noGrp="1"/>
          </p:cNvSpPr>
          <p:nvPr>
            <p:ph type="sldNum" sz="quarter" idx="5"/>
          </p:nvPr>
        </p:nvSpPr>
        <p:spPr/>
        <p:txBody>
          <a:bodyPr/>
          <a:lstStyle/>
          <a:p>
            <a:fld id="{32674CE4-FBD8-4481-AEFB-CA53E599A745}" type="slidenum">
              <a:rPr lang="en-US" smtClean="0"/>
              <a:pPr/>
              <a:t>49</a:t>
            </a:fld>
            <a:endParaRPr lang="en-US" dirty="0"/>
          </a:p>
        </p:txBody>
      </p:sp>
    </p:spTree>
    <p:extLst>
      <p:ext uri="{BB962C8B-B14F-4D97-AF65-F5344CB8AC3E}">
        <p14:creationId xmlns:p14="http://schemas.microsoft.com/office/powerpoint/2010/main" val="355972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written test for the Food Safety Health Certificate Training Course has 25 multiple choice questions.  The passing score is 70%.  If you pass the test, you will be given a Health Certificate that must be renewed every year.  The original copy of your Health Certificate must always be with you while working and it must be presented when requested by the health inspector of the Division of Environmental Health during an inspection of your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If you do not pass the test, you will need to pay a fee for the re-issuance of an Interim Health Certificate and the rescheduling for another training course.  If you fail the test a second time,  a written agreement is required between Public Health and your employer before a Health Certificate can be issued.  This written agreement requires the employer to provide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Health Certificate issued under such agreement is only valid with that employment.  This means that if you want to work at a different food establishment, you must either retake the training course and pass the exam, or provide another written agreement between Public Health and the employer for the second location.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Next, let’s move on to Lesson 2: foodborne illness and why it’s important to prevent it. </a:t>
            </a:r>
            <a:endParaRPr lang="en-G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F2FD335-6D8E-486A-8F5F-DFC7325903FF}" type="slidenum">
              <a:rPr lang="en-US" smtClean="0"/>
              <a:pPr/>
              <a:t>5</a:t>
            </a:fld>
            <a:endParaRPr lang="en-US" dirty="0"/>
          </a:p>
        </p:txBody>
      </p:sp>
    </p:spTree>
    <p:extLst>
      <p:ext uri="{BB962C8B-B14F-4D97-AF65-F5344CB8AC3E}">
        <p14:creationId xmlns:p14="http://schemas.microsoft.com/office/powerpoint/2010/main" val="436358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before putting on new gloves.</a:t>
            </a:r>
          </a:p>
        </p:txBody>
      </p:sp>
      <p:sp>
        <p:nvSpPr>
          <p:cNvPr id="4" name="Slide Number Placeholder 3"/>
          <p:cNvSpPr>
            <a:spLocks noGrp="1"/>
          </p:cNvSpPr>
          <p:nvPr>
            <p:ph type="sldNum" sz="quarter" idx="5"/>
          </p:nvPr>
        </p:nvSpPr>
        <p:spPr/>
        <p:txBody>
          <a:bodyPr/>
          <a:lstStyle/>
          <a:p>
            <a:fld id="{32674CE4-FBD8-4481-AEFB-CA53E599A745}" type="slidenum">
              <a:rPr lang="en-US" smtClean="0"/>
              <a:pPr/>
              <a:t>50</a:t>
            </a:fld>
            <a:endParaRPr lang="en-US" dirty="0"/>
          </a:p>
        </p:txBody>
      </p:sp>
    </p:spTree>
    <p:extLst>
      <p:ext uri="{BB962C8B-B14F-4D97-AF65-F5344CB8AC3E}">
        <p14:creationId xmlns:p14="http://schemas.microsoft.com/office/powerpoint/2010/main" val="13355707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smoking, eating, drinking, touching dirty equipment or utensils, or after touching raw food.  Hands must be washed any time you are engaging in an activity that contaminate your hands. </a:t>
            </a:r>
          </a:p>
          <a:p>
            <a:endParaRPr lang="en-US" dirty="0"/>
          </a:p>
          <a:p>
            <a:r>
              <a:rPr lang="en-US" dirty="0"/>
              <a:t>Next let’s discuss how you properly wash your hands. </a:t>
            </a:r>
          </a:p>
        </p:txBody>
      </p:sp>
      <p:sp>
        <p:nvSpPr>
          <p:cNvPr id="4" name="Slide Number Placeholder 3"/>
          <p:cNvSpPr>
            <a:spLocks noGrp="1"/>
          </p:cNvSpPr>
          <p:nvPr>
            <p:ph type="sldNum" sz="quarter" idx="5"/>
          </p:nvPr>
        </p:nvSpPr>
        <p:spPr/>
        <p:txBody>
          <a:bodyPr/>
          <a:lstStyle/>
          <a:p>
            <a:fld id="{32674CE4-FBD8-4481-AEFB-CA53E599A745}" type="slidenum">
              <a:rPr lang="en-US" smtClean="0"/>
              <a:pPr/>
              <a:t>51</a:t>
            </a:fld>
            <a:endParaRPr lang="en-US" dirty="0"/>
          </a:p>
        </p:txBody>
      </p:sp>
    </p:spTree>
    <p:extLst>
      <p:ext uri="{BB962C8B-B14F-4D97-AF65-F5344CB8AC3E}">
        <p14:creationId xmlns:p14="http://schemas.microsoft.com/office/powerpoint/2010/main" val="1616870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Handwashing is so important that the Guam Food Code gives instruction in how to do it.</a:t>
            </a:r>
          </a:p>
          <a:p>
            <a:r>
              <a:rPr lang="en-US" dirty="0"/>
              <a:t>Food employees must keep their hands and exposed pats of their arms clean.  Employees must clean their hands and exposed parts of their arms for at least 20 seconds with warm water and soap.  The following steps must be followed by food-handlers so to properly wash their hands:  </a:t>
            </a:r>
          </a:p>
          <a:p>
            <a:pPr marL="171450" indent="-171450">
              <a:buFont typeface="Arial" panose="020B0604020202020204" pitchFamily="34" charset="0"/>
              <a:buChar char="•"/>
            </a:pPr>
            <a:r>
              <a:rPr lang="en-US" dirty="0"/>
              <a:t>Turn on the faucet so the water is warm.</a:t>
            </a:r>
          </a:p>
          <a:p>
            <a:pPr marL="171450" indent="-171450">
              <a:buFont typeface="Arial" panose="020B0604020202020204" pitchFamily="34" charset="0"/>
              <a:buChar char="•"/>
            </a:pPr>
            <a:r>
              <a:rPr lang="en-US" dirty="0"/>
              <a:t>Wet your hands and apply an amount of soap recommended on the label.</a:t>
            </a:r>
          </a:p>
          <a:p>
            <a:pPr marL="171450" indent="-171450">
              <a:buFont typeface="Arial" panose="020B0604020202020204" pitchFamily="34" charset="0"/>
              <a:buChar char="•"/>
            </a:pPr>
            <a:r>
              <a:rPr lang="en-US" dirty="0"/>
              <a:t>Rub your hands together vigorously for at least 10-15 seconds while paying close attention areas between your fingers, around fingernails, and your thumb.</a:t>
            </a:r>
          </a:p>
          <a:p>
            <a:pPr marL="171450" indent="-171450">
              <a:buFont typeface="Arial" panose="020B0604020202020204" pitchFamily="34" charset="0"/>
              <a:buChar char="•"/>
            </a:pPr>
            <a:r>
              <a:rPr lang="en-US" dirty="0"/>
              <a:t>Thoroughly rinse your hands under warm, running water.</a:t>
            </a:r>
          </a:p>
          <a:p>
            <a:pPr marL="171450" indent="-171450">
              <a:buFont typeface="Arial" panose="020B0604020202020204" pitchFamily="34" charset="0"/>
              <a:buChar char="•"/>
            </a:pPr>
            <a:r>
              <a:rPr lang="en-US" dirty="0"/>
              <a:t>And using a paper towel, thoroughly dry your hands and use the same paper towel to turn off the faucet and open the door.  </a:t>
            </a:r>
          </a:p>
          <a:p>
            <a:pPr marL="171450" indent="-171450">
              <a:buFont typeface="Arial" panose="020B0604020202020204" pitchFamily="34" charset="0"/>
              <a:buChar char="•"/>
            </a:pPr>
            <a:r>
              <a:rPr lang="en-US" dirty="0"/>
              <a:t>You can use a hot air dryer, but a paper towel is more hygienic because you can use that to turn off the faucet and open the door without contaminating your hands.  </a:t>
            </a:r>
          </a:p>
          <a:p>
            <a:pPr marL="171450" indent="-171450">
              <a:buFont typeface="Arial" panose="020B0604020202020204" pitchFamily="34" charset="0"/>
              <a:buChar char="•"/>
            </a:pPr>
            <a:r>
              <a:rPr lang="en-US" dirty="0"/>
              <a:t>Following proper handwashing is very important because it helps keep your hands clean especially when you are handling or working with food. </a:t>
            </a:r>
          </a:p>
        </p:txBody>
      </p:sp>
      <p:sp>
        <p:nvSpPr>
          <p:cNvPr id="4" name="Slide Number Placeholder 3"/>
          <p:cNvSpPr>
            <a:spLocks noGrp="1"/>
          </p:cNvSpPr>
          <p:nvPr>
            <p:ph type="sldNum" sz="quarter" idx="5"/>
          </p:nvPr>
        </p:nvSpPr>
        <p:spPr/>
        <p:txBody>
          <a:bodyPr/>
          <a:lstStyle/>
          <a:p>
            <a:fld id="{32674CE4-FBD8-4481-AEFB-CA53E599A745}" type="slidenum">
              <a:rPr lang="en-US" smtClean="0"/>
              <a:pPr/>
              <a:t>52</a:t>
            </a:fld>
            <a:endParaRPr lang="en-US" dirty="0"/>
          </a:p>
        </p:txBody>
      </p:sp>
    </p:spTree>
    <p:extLst>
      <p:ext uri="{BB962C8B-B14F-4D97-AF65-F5344CB8AC3E}">
        <p14:creationId xmlns:p14="http://schemas.microsoft.com/office/powerpoint/2010/main" val="3980802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this slide shows, if you don’t wash your hands, especially after using the toilet, germs in your feces, which is another name for poo-poo, can get onto your hands and transfer onto the food you handle.  When your customers eat the food, they may get sick. </a:t>
            </a:r>
          </a:p>
        </p:txBody>
      </p:sp>
      <p:sp>
        <p:nvSpPr>
          <p:cNvPr id="4" name="Slide Number Placeholder 3"/>
          <p:cNvSpPr>
            <a:spLocks noGrp="1"/>
          </p:cNvSpPr>
          <p:nvPr>
            <p:ph type="sldNum" sz="quarter" idx="10"/>
          </p:nvPr>
        </p:nvSpPr>
        <p:spPr/>
        <p:txBody>
          <a:bodyPr/>
          <a:lstStyle/>
          <a:p>
            <a:fld id="{32674CE4-FBD8-4481-AEFB-CA53E599A745}" type="slidenum">
              <a:rPr lang="en-US" smtClean="0"/>
              <a:pPr/>
              <a:t>53</a:t>
            </a:fld>
            <a:endParaRPr lang="en-US" dirty="0"/>
          </a:p>
        </p:txBody>
      </p:sp>
    </p:spTree>
    <p:extLst>
      <p:ext uri="{BB962C8B-B14F-4D97-AF65-F5344CB8AC3E}">
        <p14:creationId xmlns:p14="http://schemas.microsoft.com/office/powerpoint/2010/main" val="1904650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another slide showing what can happen if a sick employee comes into work.  The sick food-handler with jaundice, as this example shows, contaminates the food which is then served to a customer. The customer then gets sick and experiences jaundice, abdominal cramps, vomiting, and diarrhea. </a:t>
            </a:r>
          </a:p>
          <a:p>
            <a:endParaRPr lang="en-US" dirty="0"/>
          </a:p>
          <a:p>
            <a:r>
              <a:rPr lang="en-US" dirty="0"/>
              <a:t>To prevent this from happening, all food handlers should follow the procedures we’ve discussed, which is not working while sick and practicing good handwashing and other hygienic practices. </a:t>
            </a:r>
          </a:p>
        </p:txBody>
      </p:sp>
      <p:sp>
        <p:nvSpPr>
          <p:cNvPr id="4" name="Slide Number Placeholder 3"/>
          <p:cNvSpPr>
            <a:spLocks noGrp="1"/>
          </p:cNvSpPr>
          <p:nvPr>
            <p:ph type="sldNum" sz="quarter" idx="5"/>
          </p:nvPr>
        </p:nvSpPr>
        <p:spPr/>
        <p:txBody>
          <a:bodyPr/>
          <a:lstStyle/>
          <a:p>
            <a:fld id="{32674CE4-FBD8-4481-AEFB-CA53E599A745}" type="slidenum">
              <a:rPr lang="en-US" smtClean="0"/>
              <a:pPr/>
              <a:t>54</a:t>
            </a:fld>
            <a:endParaRPr lang="en-US" dirty="0"/>
          </a:p>
        </p:txBody>
      </p:sp>
    </p:spTree>
    <p:extLst>
      <p:ext uri="{BB962C8B-B14F-4D97-AF65-F5344CB8AC3E}">
        <p14:creationId xmlns:p14="http://schemas.microsoft.com/office/powerpoint/2010/main" val="2463961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Wearing gloves when handling ready-to-eat food is another example of good hygienic practices.  Like we discussed earlier, ready-to-eat foods are foods that do not require further cooking or processing.  Because of this, it’s important to prevent contamination of ready-to-eat foods. </a:t>
            </a:r>
          </a:p>
          <a:p>
            <a:endParaRPr lang="en-US" dirty="0"/>
          </a:p>
          <a:p>
            <a:r>
              <a:rPr lang="en-US" dirty="0"/>
              <a:t>The Guam Food Code does not allow the use of bare-hands when handling ready-to-eat foods.  This means, gloves, tongs, deli tissues, or any other approved material must be used to handle ready-to-eat food. </a:t>
            </a:r>
          </a:p>
          <a:p>
            <a:endParaRPr lang="en-US" dirty="0"/>
          </a:p>
          <a:p>
            <a:r>
              <a:rPr lang="en-US" dirty="0"/>
              <a:t>If you are using gloves, you have to know how and when to use them correctly. </a:t>
            </a:r>
          </a:p>
        </p:txBody>
      </p:sp>
      <p:sp>
        <p:nvSpPr>
          <p:cNvPr id="4" name="Slide Number Placeholder 3"/>
          <p:cNvSpPr>
            <a:spLocks noGrp="1"/>
          </p:cNvSpPr>
          <p:nvPr>
            <p:ph type="sldNum" sz="quarter" idx="5"/>
          </p:nvPr>
        </p:nvSpPr>
        <p:spPr/>
        <p:txBody>
          <a:bodyPr/>
          <a:lstStyle/>
          <a:p>
            <a:fld id="{32674CE4-FBD8-4481-AEFB-CA53E599A745}" type="slidenum">
              <a:rPr lang="en-US" smtClean="0"/>
              <a:pPr/>
              <a:t>55</a:t>
            </a:fld>
            <a:endParaRPr lang="en-US" dirty="0"/>
          </a:p>
        </p:txBody>
      </p:sp>
    </p:spTree>
    <p:extLst>
      <p:ext uri="{BB962C8B-B14F-4D97-AF65-F5344CB8AC3E}">
        <p14:creationId xmlns:p14="http://schemas.microsoft.com/office/powerpoint/2010/main" val="38238873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 are considered single-use.  This means that you cannot use the same gloves for different tasks and use them over and over again. </a:t>
            </a:r>
          </a:p>
          <a:p>
            <a:endParaRPr lang="en-US" dirty="0"/>
          </a:p>
          <a:p>
            <a:r>
              <a:rPr lang="en-US" dirty="0"/>
              <a:t>Hands have to be properly washed before putting on gloves and it needs to be changed when you change tasks.  This means if you are using gloves to touch raw meat, poultry, fish, and eggs, you need to change your gloves when you do something else.  If you don’t change tasks, gloves must still be changed every 4 hours.  If gloves have holes or tears or are wet from sweat, change them even if it’s been less than 4 hours. Always use clean gloves and again, do not reuse gloves.  </a:t>
            </a:r>
          </a:p>
          <a:p>
            <a:endParaRPr lang="en-US" dirty="0"/>
          </a:p>
          <a:p>
            <a:r>
              <a:rPr lang="en-US" dirty="0"/>
              <a:t>Disposable gloves in a food establishment is not used to protect your hands.  Gloves used in a food establishment are used to protect the food from your hands.  You must use the gloves properly to prevent contamination of food from a food-handler’s hands. </a:t>
            </a:r>
          </a:p>
        </p:txBody>
      </p:sp>
      <p:sp>
        <p:nvSpPr>
          <p:cNvPr id="4" name="Slide Number Placeholder 3"/>
          <p:cNvSpPr>
            <a:spLocks noGrp="1"/>
          </p:cNvSpPr>
          <p:nvPr>
            <p:ph type="sldNum" sz="quarter" idx="5"/>
          </p:nvPr>
        </p:nvSpPr>
        <p:spPr/>
        <p:txBody>
          <a:bodyPr/>
          <a:lstStyle/>
          <a:p>
            <a:fld id="{32674CE4-FBD8-4481-AEFB-CA53E599A745}" type="slidenum">
              <a:rPr lang="en-US" smtClean="0"/>
              <a:pPr/>
              <a:t>56</a:t>
            </a:fld>
            <a:endParaRPr lang="en-US" dirty="0"/>
          </a:p>
        </p:txBody>
      </p:sp>
    </p:spTree>
    <p:extLst>
      <p:ext uri="{BB962C8B-B14F-4D97-AF65-F5344CB8AC3E}">
        <p14:creationId xmlns:p14="http://schemas.microsoft.com/office/powerpoint/2010/main" val="4257962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risk factor the Guam Food Code identifies that causes foodborne illness is foods from an unapproved source.  Unapproved source means the food establishment where the food came from does not have a Sanitary Permit from the Department of Public Health and Social Services.  This means they have not been inspected by the Department to make sure they have met the minimum requirements to operate a food establishment.  Food made at your private home is not considered an approved source, as well as any establishment that does not have a valid Sanitary Permit. </a:t>
            </a:r>
          </a:p>
          <a:p>
            <a:endParaRPr lang="en-US" dirty="0"/>
          </a:p>
          <a:p>
            <a:r>
              <a:rPr lang="en-US" dirty="0"/>
              <a:t>Distributors, importers, and wholesalers with a valid Sanitary Permit are considered an approved source.  Make sure the food you are serving and the food ingredients you are using are all from an approved source. </a:t>
            </a:r>
          </a:p>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pPr/>
              <a:t>57</a:t>
            </a:fld>
            <a:endParaRPr lang="en-US" dirty="0"/>
          </a:p>
        </p:txBody>
      </p:sp>
    </p:spTree>
    <p:extLst>
      <p:ext uri="{BB962C8B-B14F-4D97-AF65-F5344CB8AC3E}">
        <p14:creationId xmlns:p14="http://schemas.microsoft.com/office/powerpoint/2010/main" val="3008330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discuss what are “potentially hazardous food” and how do they play a role in all the requirements we’ve discussed so far.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PHF, or potentially hazardous food, are foods that require the correct control of time and temperature to keep them safe for eating.  These foods are usually moist, has protein, and are neutral or slightly acidic.  These types of food have been associated with foodborne illnesses and require proper handling, storage, cooking, and preparation. </a:t>
            </a:r>
          </a:p>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pPr/>
              <a:t>58</a:t>
            </a:fld>
            <a:endParaRPr lang="en-US" dirty="0"/>
          </a:p>
        </p:txBody>
      </p:sp>
    </p:spTree>
    <p:extLst>
      <p:ext uri="{BB962C8B-B14F-4D97-AF65-F5344CB8AC3E}">
        <p14:creationId xmlns:p14="http://schemas.microsoft.com/office/powerpoint/2010/main" val="6028458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discuss what are potentially hazardous food and how do they play a role in all the requirements we’ve discussed so far. </a:t>
            </a:r>
          </a:p>
        </p:txBody>
      </p:sp>
      <p:sp>
        <p:nvSpPr>
          <p:cNvPr id="4" name="Slide Number Placeholder 3"/>
          <p:cNvSpPr>
            <a:spLocks noGrp="1"/>
          </p:cNvSpPr>
          <p:nvPr>
            <p:ph type="sldNum" sz="quarter" idx="5"/>
          </p:nvPr>
        </p:nvSpPr>
        <p:spPr/>
        <p:txBody>
          <a:bodyPr/>
          <a:lstStyle/>
          <a:p>
            <a:fld id="{32674CE4-FBD8-4481-AEFB-CA53E599A745}" type="slidenum">
              <a:rPr lang="en-US" smtClean="0"/>
              <a:pPr/>
              <a:t>59</a:t>
            </a:fld>
            <a:endParaRPr lang="en-US" dirty="0"/>
          </a:p>
        </p:txBody>
      </p:sp>
    </p:spTree>
    <p:extLst>
      <p:ext uri="{BB962C8B-B14F-4D97-AF65-F5344CB8AC3E}">
        <p14:creationId xmlns:p14="http://schemas.microsoft.com/office/powerpoint/2010/main" val="378923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foodborne illness happens when someone gets sick from either eating food, or drinking something, that was contaminated.  This is also called a foodborne disease, food infection, or food poisoning.  </a:t>
            </a:r>
          </a:p>
          <a:p>
            <a:endParaRPr lang="en-US" dirty="0"/>
          </a:p>
          <a:p>
            <a:r>
              <a:rPr lang="en-US" dirty="0"/>
              <a:t>Foodborne illness is not the same as a food allergy.  In a food allergy, the substance that causes the condition is generally not a contaminant.  </a:t>
            </a:r>
          </a:p>
          <a:p>
            <a:endParaRPr lang="en-US" dirty="0"/>
          </a:p>
          <a:p>
            <a:r>
              <a:rPr lang="en-US" dirty="0"/>
              <a:t>So what is a contaminant?</a:t>
            </a:r>
          </a:p>
        </p:txBody>
      </p:sp>
      <p:sp>
        <p:nvSpPr>
          <p:cNvPr id="4" name="Slide Number Placeholder 3"/>
          <p:cNvSpPr>
            <a:spLocks noGrp="1"/>
          </p:cNvSpPr>
          <p:nvPr>
            <p:ph type="sldNum" sz="quarter" idx="10"/>
          </p:nvPr>
        </p:nvSpPr>
        <p:spPr/>
        <p:txBody>
          <a:bodyPr/>
          <a:lstStyle/>
          <a:p>
            <a:fld id="{5800B302-F4DC-4547-9C74-CF794137D166}" type="slidenum">
              <a:rPr lang="en-US" smtClean="0"/>
              <a:pPr/>
              <a:t>6</a:t>
            </a:fld>
            <a:endParaRPr lang="en-US" dirty="0"/>
          </a:p>
        </p:txBody>
      </p:sp>
    </p:spTree>
    <p:extLst>
      <p:ext uri="{BB962C8B-B14F-4D97-AF65-F5344CB8AC3E}">
        <p14:creationId xmlns:p14="http://schemas.microsoft.com/office/powerpoint/2010/main" val="9086555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hazardous foods are foods requiring time and temperature control to keep them safe.  </a:t>
            </a:r>
          </a:p>
          <a:p>
            <a:endParaRPr lang="en-US" dirty="0"/>
          </a:p>
          <a:p>
            <a:r>
              <a:rPr lang="en-US" dirty="0"/>
              <a:t>As mentioned earlier, these foods are usually moist, has protein, and are neutral or slightly acidic.  </a:t>
            </a:r>
          </a:p>
          <a:p>
            <a:endParaRPr lang="en-US" dirty="0"/>
          </a:p>
          <a:p>
            <a:r>
              <a:rPr lang="en-US" dirty="0"/>
              <a:t>In the table setting shown on this slide, all the potentially hazardous food are circled: </a:t>
            </a:r>
            <a:r>
              <a:rPr lang="en-US" dirty="0" err="1"/>
              <a:t>kelaguen</a:t>
            </a:r>
            <a:r>
              <a:rPr lang="en-US" dirty="0"/>
              <a:t>, macaroni salad, custard pie, deviled eggs, and cut melons.  These types of food will allow germs to grow if proper temperature control was not followed. </a:t>
            </a:r>
          </a:p>
        </p:txBody>
      </p:sp>
      <p:sp>
        <p:nvSpPr>
          <p:cNvPr id="4" name="Slide Number Placeholder 3"/>
          <p:cNvSpPr>
            <a:spLocks noGrp="1"/>
          </p:cNvSpPr>
          <p:nvPr>
            <p:ph type="sldNum" sz="quarter" idx="5"/>
          </p:nvPr>
        </p:nvSpPr>
        <p:spPr/>
        <p:txBody>
          <a:bodyPr/>
          <a:lstStyle/>
          <a:p>
            <a:fld id="{32674CE4-FBD8-4481-AEFB-CA53E599A745}" type="slidenum">
              <a:rPr lang="en-US" smtClean="0"/>
              <a:pPr/>
              <a:t>60</a:t>
            </a:fld>
            <a:endParaRPr lang="en-US" dirty="0"/>
          </a:p>
        </p:txBody>
      </p:sp>
    </p:spTree>
    <p:extLst>
      <p:ext uri="{BB962C8B-B14F-4D97-AF65-F5344CB8AC3E}">
        <p14:creationId xmlns:p14="http://schemas.microsoft.com/office/powerpoint/2010/main" val="1428274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what are Potentially Hazardous Food can also help you understand date marking requirements.  Date marking is required for all Potentially Hazardous Food and ready-to-eat foods kept in the refrigerator and should be thrown away after 7 days. These foods must be marked with either the date they were prepared or the date they need to be discarded. So for example, if a Potentially Hazardous Food or ready-to-eat food, such as potato salad was prepared on April 1</a:t>
            </a:r>
            <a:r>
              <a:rPr lang="en-US" baseline="30000" dirty="0"/>
              <a:t>st</a:t>
            </a:r>
            <a:r>
              <a:rPr lang="en-US" dirty="0"/>
              <a:t>, the date marked must either be April 1, which is the preparation date, or April 7, which is the date the food must be thrown away. </a:t>
            </a:r>
          </a:p>
          <a:p>
            <a:endParaRPr lang="en-US" dirty="0"/>
          </a:p>
          <a:p>
            <a:r>
              <a:rPr lang="en-US" dirty="0"/>
              <a:t>Date marking is important because there are some bacteria that can still grow very slowly in refrigerated temperatures. Potentially Hazardous Food and ready-to-eat food kept in the refrigerator must be monitored using date marking so you know when they must be thrown away.  </a:t>
            </a:r>
          </a:p>
        </p:txBody>
      </p:sp>
      <p:sp>
        <p:nvSpPr>
          <p:cNvPr id="4" name="Slide Number Placeholder 3"/>
          <p:cNvSpPr>
            <a:spLocks noGrp="1"/>
          </p:cNvSpPr>
          <p:nvPr>
            <p:ph type="sldNum" sz="quarter" idx="5"/>
          </p:nvPr>
        </p:nvSpPr>
        <p:spPr/>
        <p:txBody>
          <a:bodyPr/>
          <a:lstStyle/>
          <a:p>
            <a:fld id="{32674CE4-FBD8-4481-AEFB-CA53E599A745}" type="slidenum">
              <a:rPr lang="en-US" smtClean="0"/>
              <a:pPr/>
              <a:t>61</a:t>
            </a:fld>
            <a:endParaRPr lang="en-US" dirty="0"/>
          </a:p>
        </p:txBody>
      </p:sp>
    </p:spTree>
    <p:extLst>
      <p:ext uri="{BB962C8B-B14F-4D97-AF65-F5344CB8AC3E}">
        <p14:creationId xmlns:p14="http://schemas.microsoft.com/office/powerpoint/2010/main" val="4240997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topic we will be discussing is pest control. </a:t>
            </a:r>
          </a:p>
          <a:p>
            <a:endParaRPr lang="en-US" dirty="0"/>
          </a:p>
          <a:p>
            <a:r>
              <a:rPr lang="en-US" dirty="0"/>
              <a:t>Pests are animals or insects that can contaminate food make people sick.  These pests can also bite or sting workers and customers and not allowed in a food establishment.</a:t>
            </a:r>
          </a:p>
          <a:p>
            <a:r>
              <a:rPr lang="en-US" dirty="0"/>
              <a:t>Pests include rodents, such as rats and mice; insects, such as flies, cockroaches, beetles, ants, wasps, bees, and other insects; and birds, such as pigeons. </a:t>
            </a:r>
          </a:p>
          <a:p>
            <a:endParaRPr lang="en-US" dirty="0"/>
          </a:p>
          <a:p>
            <a:r>
              <a:rPr lang="en-US" dirty="0"/>
              <a:t>The Guam Food Code does not allow pests and animals inside food establishments except for service animals, like dogs for the blind. </a:t>
            </a:r>
          </a:p>
        </p:txBody>
      </p:sp>
      <p:sp>
        <p:nvSpPr>
          <p:cNvPr id="4" name="Slide Number Placeholder 3"/>
          <p:cNvSpPr>
            <a:spLocks noGrp="1"/>
          </p:cNvSpPr>
          <p:nvPr>
            <p:ph type="sldNum" sz="quarter" idx="5"/>
          </p:nvPr>
        </p:nvSpPr>
        <p:spPr/>
        <p:txBody>
          <a:bodyPr/>
          <a:lstStyle/>
          <a:p>
            <a:fld id="{32674CE4-FBD8-4481-AEFB-CA53E599A745}" type="slidenum">
              <a:rPr lang="en-US" smtClean="0"/>
              <a:pPr/>
              <a:t>62</a:t>
            </a:fld>
            <a:endParaRPr lang="en-US" dirty="0"/>
          </a:p>
        </p:txBody>
      </p:sp>
    </p:spTree>
    <p:extLst>
      <p:ext uri="{BB962C8B-B14F-4D97-AF65-F5344CB8AC3E}">
        <p14:creationId xmlns:p14="http://schemas.microsoft.com/office/powerpoint/2010/main" val="5421873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prevent and control pests, establishments must make it difficult for pests to enter the food establishment and its surroundings.  This includes installing insect screens and covering up openings where pests may enter.  </a:t>
            </a:r>
          </a:p>
          <a:p>
            <a:endParaRPr lang="en-US" dirty="0"/>
          </a:p>
          <a:p>
            <a:r>
              <a:rPr lang="en-US" dirty="0"/>
              <a:t>Practicing good sanitation will also help prevent and control pests since they need food and water to survive.  If there are pests present at your establishment, you must hire a professional pest control service; you are not allowed to spray pesticides that you buy at a regular store.  </a:t>
            </a:r>
          </a:p>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pPr/>
              <a:t>63</a:t>
            </a:fld>
            <a:endParaRPr lang="en-US" dirty="0"/>
          </a:p>
        </p:txBody>
      </p:sp>
    </p:spTree>
    <p:extLst>
      <p:ext uri="{BB962C8B-B14F-4D97-AF65-F5344CB8AC3E}">
        <p14:creationId xmlns:p14="http://schemas.microsoft.com/office/powerpoint/2010/main" val="2945454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now at the end of this presentation, but let’s go back and quickly go over the most important things we just learned about food safety and preventing foodborne illness:</a:t>
            </a:r>
            <a:r>
              <a:rPr lang="en-US" sz="1200" i="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1200" i="0" dirty="0">
              <a:effectLst/>
              <a:latin typeface="Times New Roman" panose="02020603050405020304" pitchFamily="18" charset="0"/>
              <a:cs typeface="Times New Roman" panose="02020603050405020304" pitchFamily="18" charset="0"/>
            </a:endParaRPr>
          </a:p>
          <a:p>
            <a:pPr marL="365125" indent="-273050" algn="just">
              <a:buFont typeface="Arial" panose="020B0604020202020204" pitchFamily="34" charset="0"/>
              <a:buChar char="•"/>
            </a:pPr>
            <a:r>
              <a:rPr lang="en-US" dirty="0"/>
              <a:t>You must have a valid Health Certificate to work.</a:t>
            </a:r>
          </a:p>
          <a:p>
            <a:pPr marL="365125" indent="-273050" algn="just">
              <a:buFont typeface="Arial" panose="020B0604020202020204" pitchFamily="34" charset="0"/>
              <a:buChar char="•"/>
            </a:pPr>
            <a:r>
              <a:rPr lang="en-US" dirty="0"/>
              <a:t>Most foodborne illnesses are caused by germs (biological contaminant).</a:t>
            </a:r>
          </a:p>
          <a:p>
            <a:pPr marL="365125" indent="-273050" algn="just">
              <a:buFont typeface="Arial" panose="020B0604020202020204" pitchFamily="34" charset="0"/>
              <a:buChar char="•"/>
            </a:pPr>
            <a:r>
              <a:rPr lang="en-US" dirty="0"/>
              <a:t>Germs grow well in potentially hazardous foods so these foods require proper handling, storage, cooking, and preparation because they can cause foodborne illness</a:t>
            </a:r>
          </a:p>
          <a:p>
            <a:pPr marL="365125" indent="-273050" algn="just">
              <a:buFont typeface="Arial" panose="020B0604020202020204" pitchFamily="34" charset="0"/>
              <a:buChar char="•"/>
            </a:pPr>
            <a:r>
              <a:rPr lang="en-US" dirty="0"/>
              <a:t>Using proper hot and cold temperatures for cooking and storing food are important to prevent germs from causing foodborne illness.</a:t>
            </a:r>
          </a:p>
          <a:p>
            <a:pPr marL="365125" indent="-273050" algn="just">
              <a:buFont typeface="Arial" panose="020B0604020202020204" pitchFamily="34" charset="0"/>
              <a:buChar char="•"/>
            </a:pPr>
            <a:r>
              <a:rPr lang="en-US" dirty="0"/>
              <a:t>Food-handlers must prevent cross-contamination of food.</a:t>
            </a:r>
          </a:p>
          <a:p>
            <a:pPr marL="365125" indent="-273050" algn="just">
              <a:buFont typeface="Arial" panose="020B0604020202020204" pitchFamily="34" charset="0"/>
              <a:buChar char="•"/>
            </a:pPr>
            <a:r>
              <a:rPr lang="en-US" dirty="0"/>
              <a:t>Food-handlers must be clean and practice clean behavior.</a:t>
            </a:r>
          </a:p>
          <a:p>
            <a:pPr marL="365125" indent="-273050" algn="just">
              <a:buFont typeface="Arial" panose="020B0604020202020204" pitchFamily="34" charset="0"/>
              <a:buChar char="•"/>
            </a:pPr>
            <a:r>
              <a:rPr lang="en-US" dirty="0"/>
              <a:t>Only use food from “approved sources.”</a:t>
            </a:r>
          </a:p>
          <a:p>
            <a:pPr marL="365125" indent="-273050" algn="just">
              <a:buFont typeface="Arial" panose="020B0604020202020204" pitchFamily="34" charset="0"/>
              <a:buChar char="•"/>
            </a:pPr>
            <a:r>
              <a:rPr lang="en-US" dirty="0"/>
              <a:t>Date marking is required for potentially hazardous foods and ready-to-eat foods, and they must be either sold or thrown away within 7 days.</a:t>
            </a:r>
          </a:p>
          <a:p>
            <a:pPr marL="365125" indent="-273050" algn="just">
              <a:buFont typeface="Arial" panose="020B0604020202020204" pitchFamily="34" charset="0"/>
              <a:buChar char="•"/>
            </a:pPr>
            <a:r>
              <a:rPr lang="en-US" dirty="0"/>
              <a:t>Pest control is important to prevent animals and insects from contaminating foods.</a:t>
            </a:r>
          </a:p>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pPr/>
              <a:t>64</a:t>
            </a:fld>
            <a:endParaRPr lang="en-US" dirty="0"/>
          </a:p>
        </p:txBody>
      </p:sp>
    </p:spTree>
    <p:extLst>
      <p:ext uri="{BB962C8B-B14F-4D97-AF65-F5344CB8AC3E}">
        <p14:creationId xmlns:p14="http://schemas.microsoft.com/office/powerpoint/2010/main" val="441883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Survey participants to see if they found the training beneficial.</a:t>
            </a:r>
          </a:p>
          <a:p>
            <a:endParaRPr lang="x-none" dirty="0"/>
          </a:p>
        </p:txBody>
      </p:sp>
      <p:sp>
        <p:nvSpPr>
          <p:cNvPr id="4" name="Slide Number Placeholder 3"/>
          <p:cNvSpPr>
            <a:spLocks noGrp="1"/>
          </p:cNvSpPr>
          <p:nvPr>
            <p:ph type="sldNum" sz="quarter" idx="10"/>
          </p:nvPr>
        </p:nvSpPr>
        <p:spPr/>
        <p:txBody>
          <a:bodyPr/>
          <a:lstStyle/>
          <a:p>
            <a:fld id="{32674CE4-FBD8-4481-AEFB-CA53E599A745}" type="slidenum">
              <a:rPr lang="en-US" smtClean="0"/>
              <a:t>65</a:t>
            </a:fld>
            <a:endParaRPr lang="en-US" dirty="0"/>
          </a:p>
        </p:txBody>
      </p:sp>
    </p:spTree>
    <p:extLst>
      <p:ext uri="{BB962C8B-B14F-4D97-AF65-F5344CB8AC3E}">
        <p14:creationId xmlns:p14="http://schemas.microsoft.com/office/powerpoint/2010/main" val="5507080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66</a:t>
            </a:fld>
            <a:endParaRPr lang="en-US" dirty="0"/>
          </a:p>
        </p:txBody>
      </p:sp>
    </p:spTree>
    <p:extLst>
      <p:ext uri="{BB962C8B-B14F-4D97-AF65-F5344CB8AC3E}">
        <p14:creationId xmlns:p14="http://schemas.microsoft.com/office/powerpoint/2010/main" val="8495751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t>67</a:t>
            </a:fld>
            <a:endParaRPr lang="en-US" dirty="0"/>
          </a:p>
        </p:txBody>
      </p:sp>
    </p:spTree>
    <p:extLst>
      <p:ext uri="{BB962C8B-B14F-4D97-AF65-F5344CB8AC3E}">
        <p14:creationId xmlns:p14="http://schemas.microsoft.com/office/powerpoint/2010/main" val="22665291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the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Food Safety Health Certificate Food Safety Training Course </a:t>
            </a:r>
            <a:r>
              <a:rPr lang="en-US" sz="1200" i="0" dirty="0">
                <a:effectLst/>
                <a:latin typeface="Times New Roman" panose="02020603050405020304" pitchFamily="18" charset="0"/>
                <a:ea typeface="Calibri" panose="020F0502020204030204" pitchFamily="34" charset="0"/>
                <a:cs typeface="Times New Roman" panose="02020603050405020304" pitchFamily="18" charset="0"/>
              </a:rPr>
              <a:t>for those holding an Interim Health Certificate</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0" u="none" dirty="0">
                <a:effectLst/>
                <a:latin typeface="Times New Roman" panose="02020603050405020304" pitchFamily="18" charset="0"/>
                <a:ea typeface="Calibri" panose="020F0502020204030204" pitchFamily="34" charset="0"/>
                <a:cs typeface="Times New Roman" panose="02020603050405020304" pitchFamily="18" charset="0"/>
              </a:rPr>
              <a:t> For any questions or concerns, you can contact us at the phone number provided and/or email us. </a:t>
            </a:r>
          </a:p>
          <a:p>
            <a:endParaRPr lang="en-US" sz="1200" i="0" u="none" dirty="0">
              <a:effectLst/>
              <a:latin typeface="Times New Roman" panose="02020603050405020304" pitchFamily="18" charset="0"/>
              <a:cs typeface="Times New Roman" panose="02020603050405020304" pitchFamily="18" charset="0"/>
            </a:endParaRPr>
          </a:p>
          <a:p>
            <a:r>
              <a:rPr lang="en-US" sz="1200" i="0" u="none" dirty="0">
                <a:effectLst/>
                <a:latin typeface="Times New Roman" panose="02020603050405020304" pitchFamily="18" charset="0"/>
                <a:cs typeface="Times New Roman" panose="02020603050405020304" pitchFamily="18" charset="0"/>
              </a:rPr>
              <a:t>To get the latest news and updates from our Division of Environmental Health, you can find us on Facebook, Instagram, and Twitter. </a:t>
            </a:r>
            <a:endParaRPr lang="en-US" dirty="0"/>
          </a:p>
        </p:txBody>
      </p:sp>
      <p:sp>
        <p:nvSpPr>
          <p:cNvPr id="4" name="Slide Number Placeholder 3"/>
          <p:cNvSpPr>
            <a:spLocks noGrp="1"/>
          </p:cNvSpPr>
          <p:nvPr>
            <p:ph type="sldNum" sz="quarter" idx="5"/>
          </p:nvPr>
        </p:nvSpPr>
        <p:spPr/>
        <p:txBody>
          <a:bodyPr/>
          <a:lstStyle/>
          <a:p>
            <a:fld id="{32674CE4-FBD8-4481-AEFB-CA53E599A745}" type="slidenum">
              <a:rPr lang="en-US" smtClean="0"/>
              <a:pPr/>
              <a:t>68</a:t>
            </a:fld>
            <a:endParaRPr lang="en-US" dirty="0"/>
          </a:p>
        </p:txBody>
      </p:sp>
    </p:spTree>
    <p:extLst>
      <p:ext uri="{BB962C8B-B14F-4D97-AF65-F5344CB8AC3E}">
        <p14:creationId xmlns:p14="http://schemas.microsoft.com/office/powerpoint/2010/main" val="1424392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contaminant in food can be considered a physical, chemical, or biological contaminant.  </a:t>
            </a:r>
          </a:p>
          <a:p>
            <a:pPr marL="171450" indent="-171450">
              <a:buFont typeface="Arial" panose="020B0604020202020204" pitchFamily="34" charset="0"/>
              <a:buChar char="•"/>
            </a:pPr>
            <a:r>
              <a:rPr lang="en-US" dirty="0"/>
              <a:t>Physical contaminants are non-living, foreign objects that aren’t supposed to be in food;  </a:t>
            </a:r>
          </a:p>
          <a:p>
            <a:pPr marL="171450" indent="-171450">
              <a:buFont typeface="Arial" panose="020B0604020202020204" pitchFamily="34" charset="0"/>
              <a:buChar char="•"/>
            </a:pPr>
            <a:r>
              <a:rPr lang="en-US" dirty="0"/>
              <a:t>Chemical contaminants occur when chemicals get into food; and</a:t>
            </a:r>
          </a:p>
          <a:p>
            <a:pPr marL="171450" indent="-171450">
              <a:buFont typeface="Arial" panose="020B0604020202020204" pitchFamily="34" charset="0"/>
              <a:buChar char="•"/>
            </a:pPr>
            <a:r>
              <a:rPr lang="en-US" dirty="0"/>
              <a:t>Biological contaminants are harmful organisms, or germs, that get into food.  </a:t>
            </a:r>
          </a:p>
          <a:p>
            <a:endParaRPr lang="en-US" dirty="0"/>
          </a:p>
          <a:p>
            <a:r>
              <a:rPr lang="en-US" dirty="0"/>
              <a:t>Contamination of food can happen anywhere and anytime.  Your job, as a food-handler, is to prevent contamination from occurring, or remove the contamination if it does occur.  </a:t>
            </a:r>
          </a:p>
          <a:p>
            <a:endParaRPr lang="en-US" dirty="0"/>
          </a:p>
          <a:p>
            <a:r>
              <a:rPr lang="en-US" dirty="0"/>
              <a:t>Next, let’s discuss in detail about the different types of contamination. </a:t>
            </a:r>
            <a:endParaRPr lang="x-none" dirty="0"/>
          </a:p>
        </p:txBody>
      </p:sp>
      <p:sp>
        <p:nvSpPr>
          <p:cNvPr id="4" name="Slide Number Placeholder 3"/>
          <p:cNvSpPr>
            <a:spLocks noGrp="1"/>
          </p:cNvSpPr>
          <p:nvPr>
            <p:ph type="sldNum" sz="quarter" idx="10"/>
          </p:nvPr>
        </p:nvSpPr>
        <p:spPr/>
        <p:txBody>
          <a:bodyPr/>
          <a:lstStyle/>
          <a:p>
            <a:fld id="{32674CE4-FBD8-4481-AEFB-CA53E599A745}" type="slidenum">
              <a:rPr lang="en-US" smtClean="0"/>
              <a:pPr/>
              <a:t>7</a:t>
            </a:fld>
            <a:endParaRPr lang="en-US" dirty="0"/>
          </a:p>
        </p:txBody>
      </p:sp>
    </p:spTree>
    <p:extLst>
      <p:ext uri="{BB962C8B-B14F-4D97-AF65-F5344CB8AC3E}">
        <p14:creationId xmlns:p14="http://schemas.microsoft.com/office/powerpoint/2010/main" val="2194159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mentioned in the previous slide, physical contaminants are nonliving, foreign objects that are not supposed to be in the food.  </a:t>
            </a:r>
          </a:p>
          <a:p>
            <a:endParaRPr lang="en-US" dirty="0"/>
          </a:p>
          <a:p>
            <a:r>
              <a:rPr lang="en-US" dirty="0"/>
              <a:t>Examples include hair, bandage, a piece of jewelry from an food-handler; glass or plastic pieces that broke from a bottle; metal shavings from damaged equipment; or even a piece of plastic from food packaging. </a:t>
            </a:r>
          </a:p>
          <a:p>
            <a:endParaRPr lang="en-US" dirty="0"/>
          </a:p>
          <a:p>
            <a:r>
              <a:rPr lang="en-US" dirty="0"/>
              <a:t>Physical contaminants in food are harmful because they can cause choking, damage to a person’s teeth, and cause injury to their throat or mouth.  </a:t>
            </a:r>
          </a:p>
        </p:txBody>
      </p:sp>
      <p:sp>
        <p:nvSpPr>
          <p:cNvPr id="4" name="Slide Number Placeholder 3"/>
          <p:cNvSpPr>
            <a:spLocks noGrp="1"/>
          </p:cNvSpPr>
          <p:nvPr>
            <p:ph type="sldNum" sz="quarter" idx="5"/>
          </p:nvPr>
        </p:nvSpPr>
        <p:spPr/>
        <p:txBody>
          <a:bodyPr/>
          <a:lstStyle/>
          <a:p>
            <a:fld id="{32674CE4-FBD8-4481-AEFB-CA53E599A745}" type="slidenum">
              <a:rPr lang="en-US" smtClean="0"/>
              <a:pPr/>
              <a:t>8</a:t>
            </a:fld>
            <a:endParaRPr lang="en-US" dirty="0"/>
          </a:p>
        </p:txBody>
      </p:sp>
    </p:spTree>
    <p:extLst>
      <p:ext uri="{BB962C8B-B14F-4D97-AF65-F5344CB8AC3E}">
        <p14:creationId xmlns:p14="http://schemas.microsoft.com/office/powerpoint/2010/main" val="67211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food handler, you can take extra steps to ensure physical contaminants are prevented.  This includes:</a:t>
            </a:r>
          </a:p>
          <a:p>
            <a:pPr marL="171450" indent="-171450">
              <a:buFont typeface="Arial" panose="020B0604020202020204" pitchFamily="34" charset="0"/>
              <a:buChar char="•"/>
            </a:pPr>
            <a:r>
              <a:rPr lang="en-US" dirty="0"/>
              <a:t>Making it a practice to examine the food when it is being prepared, stored, served, and refilled;</a:t>
            </a:r>
          </a:p>
          <a:p>
            <a:pPr marL="171450" indent="-171450">
              <a:buFont typeface="Arial" panose="020B0604020202020204" pitchFamily="34" charset="0"/>
              <a:buChar char="•"/>
            </a:pPr>
            <a:r>
              <a:rPr lang="en-US" dirty="0"/>
              <a:t>Wearing proper hair restraints, removing jewelry, and using single-use gloves worn over a wound that is on the hand, finger, or wrist;</a:t>
            </a:r>
          </a:p>
          <a:p>
            <a:pPr marL="171450" indent="-171450">
              <a:buFont typeface="Arial" panose="020B0604020202020204" pitchFamily="34" charset="0"/>
              <a:buChar char="•"/>
            </a:pPr>
            <a:r>
              <a:rPr lang="en-US" dirty="0"/>
              <a:t>Inspect equipment for signs of wear and tear or loose parts and making sure it is working properly; and</a:t>
            </a:r>
          </a:p>
          <a:p>
            <a:pPr marL="171450" indent="-171450">
              <a:buFont typeface="Arial" panose="020B0604020202020204" pitchFamily="34" charset="0"/>
              <a:buChar char="•"/>
            </a:pPr>
            <a:r>
              <a:rPr lang="en-US" dirty="0"/>
              <a:t>Closely inspect food, even ice, and clean food-contact surfaces if there are broken glass nearby.</a:t>
            </a:r>
          </a:p>
        </p:txBody>
      </p:sp>
      <p:sp>
        <p:nvSpPr>
          <p:cNvPr id="4" name="Slide Number Placeholder 3"/>
          <p:cNvSpPr>
            <a:spLocks noGrp="1"/>
          </p:cNvSpPr>
          <p:nvPr>
            <p:ph type="sldNum" sz="quarter" idx="5"/>
          </p:nvPr>
        </p:nvSpPr>
        <p:spPr/>
        <p:txBody>
          <a:bodyPr/>
          <a:lstStyle/>
          <a:p>
            <a:fld id="{32674CE4-FBD8-4481-AEFB-CA53E599A745}" type="slidenum">
              <a:rPr lang="en-US" smtClean="0"/>
              <a:pPr/>
              <a:t>9</a:t>
            </a:fld>
            <a:endParaRPr lang="en-US" dirty="0"/>
          </a:p>
        </p:txBody>
      </p:sp>
    </p:spTree>
    <p:extLst>
      <p:ext uri="{BB962C8B-B14F-4D97-AF65-F5344CB8AC3E}">
        <p14:creationId xmlns:p14="http://schemas.microsoft.com/office/powerpoint/2010/main" val="1082162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dirty="0"/>
              <a:t>Add a footer</a:t>
            </a:r>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4E708F12-96AD-4ED4-8132-A78F5E42C1F5}" type="datetime1">
              <a:rPr lang="en-US" smtClean="0"/>
              <a:pPr/>
              <a:t>4/30/2021</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7FA170-8299-44AD-AEEF-FC686C3D7804}" type="datetime1">
              <a:rPr lang="en-US" smtClean="0"/>
              <a:pPr/>
              <a:t>4/30/2021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231763A-68EC-4ECD-9620-D9FE9CDDD622}" type="datetime1">
              <a:rPr lang="en-US" smtClean="0"/>
              <a:pPr/>
              <a:t>4/30/2021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98BEDD-6160-49BB-B372-861DE7DE9BA5}" type="datetime1">
              <a:rPr lang="en-US" smtClean="0"/>
              <a:pPr/>
              <a:t>4/30/2021</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10" name="Title 9">
            <a:extLst>
              <a:ext uri="{FF2B5EF4-FFF2-40B4-BE49-F238E27FC236}">
                <a16:creationId xmlns:a16="http://schemas.microsoft.com/office/drawing/2014/main" id="{02577A95-3174-43D6-85BC-E254A52F8A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D4CA159C-B6E0-4F10-9F4A-2FA57003B139}" type="datetime1">
              <a:rPr lang="en-US" smtClean="0"/>
              <a:pPr/>
              <a:t>4/30/2021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8170CBBB-D1D1-4386-A5E9-07F3477B78F3}" type="datetime1">
              <a:rPr lang="en-US" smtClean="0"/>
              <a:pPr/>
              <a:t>4/30/2021</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9FA4CAD8-0EA7-4615-B69B-B2F199EF3A93}" type="datetime1">
              <a:rPr lang="en-US" smtClean="0"/>
              <a:pPr/>
              <a:t>4/30/2021</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B9234BD7-6953-492C-921B-E68B2D7F14C8}" type="datetime1">
              <a:rPr lang="en-US" smtClean="0"/>
              <a:pPr/>
              <a:t>4/30/2021</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5A17D9B-D4D3-4E23-88DF-2E354FA43196}" type="datetime1">
              <a:rPr lang="en-US" smtClean="0"/>
              <a:pPr/>
              <a:t>4/30/2021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41F67C5-D04E-4576-B61C-12ABA14BBD6C}" type="datetime1">
              <a:rPr lang="en-US" smtClean="0"/>
              <a:pPr/>
              <a:t>4/30/2021</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dirty="0"/>
              <a:t>Add a footer</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C20F09E4-6EA4-4BF3-9FC8-FF40373B88E6}" type="datetime1">
              <a:rPr lang="en-US" smtClean="0"/>
              <a:pPr/>
              <a:t>4/30/2021</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advTm="30000"/>
    </mc:Choice>
    <mc:Fallback xmlns="">
      <p:transition advTm="30000"/>
    </mc:Fallback>
  </mc:AlternateConten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20.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www.dphss.guam.gov/" TargetMode="Externa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701" y="127000"/>
            <a:ext cx="11867886" cy="3321647"/>
          </a:xfrm>
        </p:spPr>
        <p:txBody>
          <a:bodyPr>
            <a:normAutofit/>
          </a:bodyPr>
          <a:lstStyle/>
          <a:p>
            <a:r>
              <a:rPr lang="en-US" sz="6000" b="1" dirty="0"/>
              <a:t>FOOD SAFETY HEALTH CERTIFICATE TRAINING COURSE</a:t>
            </a:r>
            <a:br>
              <a:rPr lang="en-US" sz="3600" dirty="0"/>
            </a:br>
            <a:r>
              <a:rPr lang="en-US" sz="3600" dirty="0"/>
              <a:t>for holders of </a:t>
            </a:r>
            <a:r>
              <a:rPr lang="en-US" sz="3600" b="1" i="1" dirty="0"/>
              <a:t>INTERIM</a:t>
            </a:r>
            <a:r>
              <a:rPr lang="en-US" sz="3600" b="1" dirty="0"/>
              <a:t> HEALTH CERTIFICATE</a:t>
            </a:r>
            <a:br>
              <a:rPr lang="en-US" b="1" dirty="0"/>
            </a:br>
            <a:endParaRPr lang="en-US" dirty="0"/>
          </a:p>
        </p:txBody>
      </p:sp>
      <p:sp>
        <p:nvSpPr>
          <p:cNvPr id="3" name="Subtitle 2"/>
          <p:cNvSpPr>
            <a:spLocks noGrp="1"/>
          </p:cNvSpPr>
          <p:nvPr>
            <p:ph type="subTitle" idx="1"/>
          </p:nvPr>
        </p:nvSpPr>
        <p:spPr>
          <a:xfrm>
            <a:off x="609599" y="3988428"/>
            <a:ext cx="8362123" cy="2237786"/>
          </a:xfrm>
        </p:spPr>
        <p:txBody>
          <a:bodyPr/>
          <a:lstStyle/>
          <a:p>
            <a:r>
              <a:rPr lang="en-US" sz="2800" dirty="0"/>
              <a:t>Presented by</a:t>
            </a:r>
          </a:p>
          <a:p>
            <a:r>
              <a:rPr lang="en-US" sz="2800" dirty="0"/>
              <a:t>Department of Public Health &amp; Social Services</a:t>
            </a:r>
          </a:p>
          <a:p>
            <a:r>
              <a:rPr lang="en-US" sz="3800" b="1" dirty="0"/>
              <a:t>DIVISION OF ENVIRONMENTAL HEALTH</a:t>
            </a:r>
          </a:p>
        </p:txBody>
      </p:sp>
      <p:pic>
        <p:nvPicPr>
          <p:cNvPr id="4" name="Picture 7" descr="DEH%20LOGO1%20final%20approved%20%282%29">
            <a:extLst>
              <a:ext uri="{FF2B5EF4-FFF2-40B4-BE49-F238E27FC236}">
                <a16:creationId xmlns:a16="http://schemas.microsoft.com/office/drawing/2014/main" id="{C456BE02-DCB0-4808-8375-F9B1F23583A6}"/>
              </a:ext>
            </a:extLst>
          </p:cNvP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10204175" y="4675926"/>
            <a:ext cx="1803412" cy="1826668"/>
          </a:xfrm>
          <a:prstGeom prst="rect">
            <a:avLst/>
          </a:prstGeom>
          <a:noFill/>
          <a:ln w="9525">
            <a:noFill/>
            <a:miter lim="800000"/>
            <a:headEnd/>
            <a:tailEnd/>
          </a:ln>
        </p:spPr>
      </p:pic>
      <p:pic>
        <p:nvPicPr>
          <p:cNvPr id="5" name="Picture 9" descr="Home">
            <a:extLst>
              <a:ext uri="{FF2B5EF4-FFF2-40B4-BE49-F238E27FC236}">
                <a16:creationId xmlns:a16="http://schemas.microsoft.com/office/drawing/2014/main" id="{D507C464-DBBE-4621-8E7F-E80EBD122ACE}"/>
              </a:ext>
            </a:extLst>
          </p:cNvPr>
          <p:cNvPicPr>
            <a:picLocks noChangeAspect="1" noChangeArrowheads="1"/>
          </p:cNvPicPr>
          <p:nvPr/>
        </p:nvPicPr>
        <p:blipFill>
          <a:blip r:embed="rId4" cstate="print"/>
          <a:srcRect/>
          <a:stretch>
            <a:fillRect/>
          </a:stretch>
        </p:blipFill>
        <p:spPr bwMode="auto">
          <a:xfrm>
            <a:off x="10204175" y="1343106"/>
            <a:ext cx="1579156" cy="2105541"/>
          </a:xfrm>
          <a:prstGeom prst="rect">
            <a:avLst/>
          </a:prstGeom>
          <a:noFill/>
          <a:ln w="9525">
            <a:noFill/>
            <a:miter lim="800000"/>
            <a:headEnd/>
            <a:tailEnd/>
          </a:ln>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609600" y="1754155"/>
            <a:ext cx="11364873" cy="4769308"/>
          </a:xfrm>
        </p:spPr>
        <p:txBody>
          <a:bodyPr>
            <a:normAutofit/>
          </a:bodyPr>
          <a:lstStyle/>
          <a:p>
            <a:pPr marL="396875" lvl="1" indent="-342900" fontAlgn="base">
              <a:spcBef>
                <a:spcPts val="0"/>
              </a:spcBef>
              <a:spcAft>
                <a:spcPts val="200"/>
              </a:spcAft>
              <a:buSzPct val="100000"/>
              <a:buFont typeface="Arial" panose="020B0604020202020204" pitchFamily="34" charset="0"/>
              <a:buChar char="•"/>
              <a:defRPr/>
            </a:pPr>
            <a:r>
              <a:rPr lang="en-US" sz="3400" b="1" u="sng" kern="0" dirty="0">
                <a:latin typeface="Calibri" panose="020F0502020204030204" pitchFamily="34" charset="0"/>
              </a:rPr>
              <a:t>Chemical contaminants</a:t>
            </a:r>
            <a:r>
              <a:rPr lang="en-US" sz="3400" b="1" kern="0" dirty="0">
                <a:latin typeface="Calibri" panose="020F0502020204030204" pitchFamily="34" charset="0"/>
              </a:rPr>
              <a:t> </a:t>
            </a:r>
            <a:r>
              <a:rPr lang="en-US" sz="3400" kern="0" dirty="0">
                <a:latin typeface="Calibri" panose="020F0502020204030204" pitchFamily="34" charset="0"/>
              </a:rPr>
              <a:t>are poisons and toxins that can be naturally occurring or introduced</a:t>
            </a:r>
          </a:p>
          <a:p>
            <a:pPr marL="396875" lvl="1" indent="-342900" fontAlgn="base">
              <a:spcBef>
                <a:spcPts val="0"/>
              </a:spcBef>
              <a:spcAft>
                <a:spcPts val="200"/>
              </a:spcAft>
              <a:buSzPct val="100000"/>
              <a:buFont typeface="Arial" panose="020B0604020202020204" pitchFamily="34" charset="0"/>
              <a:buChar char="•"/>
              <a:defRPr/>
            </a:pPr>
            <a:r>
              <a:rPr lang="en-US" sz="3400" kern="0" dirty="0">
                <a:latin typeface="Calibri" panose="020F0502020204030204" pitchFamily="34" charset="0"/>
              </a:rPr>
              <a:t>Examples:  </a:t>
            </a:r>
          </a:p>
          <a:p>
            <a:pPr marL="1032383" lvl="3" indent="-457200" fontAlgn="base">
              <a:spcBef>
                <a:spcPts val="0"/>
              </a:spcBef>
              <a:spcAft>
                <a:spcPts val="200"/>
              </a:spcAft>
              <a:buSzPct val="75000"/>
              <a:buFont typeface="Courier New" panose="02070309020205020404" pitchFamily="49" charset="0"/>
              <a:buChar char="o"/>
              <a:defRPr/>
            </a:pPr>
            <a:r>
              <a:rPr lang="en-US" sz="3400" kern="0" dirty="0">
                <a:latin typeface="Calibri" panose="020F0502020204030204" pitchFamily="34" charset="0"/>
              </a:rPr>
              <a:t>Pesticides</a:t>
            </a:r>
          </a:p>
          <a:p>
            <a:pPr marL="1032383" lvl="3" indent="-457200" fontAlgn="base">
              <a:spcBef>
                <a:spcPts val="0"/>
              </a:spcBef>
              <a:spcAft>
                <a:spcPts val="200"/>
              </a:spcAft>
              <a:buSzPct val="75000"/>
              <a:buFont typeface="Courier New" panose="02070309020205020404" pitchFamily="49" charset="0"/>
              <a:buChar char="o"/>
              <a:defRPr/>
            </a:pPr>
            <a:r>
              <a:rPr lang="en-US" sz="3400" kern="0" dirty="0">
                <a:latin typeface="Calibri" panose="020F0502020204030204" pitchFamily="34" charset="0"/>
              </a:rPr>
              <a:t>Histamines from spoiling fish</a:t>
            </a:r>
          </a:p>
          <a:p>
            <a:pPr marL="1032383" lvl="3" indent="-457200" fontAlgn="base">
              <a:spcBef>
                <a:spcPts val="0"/>
              </a:spcBef>
              <a:spcAft>
                <a:spcPts val="200"/>
              </a:spcAft>
              <a:buSzPct val="75000"/>
              <a:buFont typeface="Courier New" panose="02070309020205020404" pitchFamily="49" charset="0"/>
              <a:buChar char="o"/>
              <a:defRPr/>
            </a:pPr>
            <a:r>
              <a:rPr lang="en-US" sz="3400" kern="0" dirty="0">
                <a:latin typeface="Calibri" panose="020F0502020204030204" pitchFamily="34" charset="0"/>
              </a:rPr>
              <a:t>Toxins from ciguatera</a:t>
            </a:r>
          </a:p>
          <a:p>
            <a:pPr marL="1032383" lvl="3" indent="-457200" fontAlgn="base">
              <a:spcBef>
                <a:spcPts val="0"/>
              </a:spcBef>
              <a:spcAft>
                <a:spcPts val="200"/>
              </a:spcAft>
              <a:buSzPct val="75000"/>
              <a:buFont typeface="Courier New" panose="02070309020205020404" pitchFamily="49" charset="0"/>
              <a:buChar char="o"/>
              <a:defRPr/>
            </a:pPr>
            <a:r>
              <a:rPr lang="en-US" sz="3400" kern="0" dirty="0">
                <a:latin typeface="Calibri" panose="020F0502020204030204" pitchFamily="34" charset="0"/>
              </a:rPr>
              <a:t>Cleaning and sanitizing solutions</a:t>
            </a:r>
          </a:p>
          <a:p>
            <a:pPr marL="1032383" lvl="3" indent="-457200" fontAlgn="base">
              <a:spcBef>
                <a:spcPts val="0"/>
              </a:spcBef>
              <a:spcAft>
                <a:spcPts val="200"/>
              </a:spcAft>
              <a:buSzPct val="75000"/>
              <a:buFont typeface="Courier New" panose="02070309020205020404" pitchFamily="49" charset="0"/>
              <a:buChar char="o"/>
              <a:defRPr/>
            </a:pPr>
            <a:r>
              <a:rPr lang="en-US" sz="3400" kern="0" dirty="0">
                <a:latin typeface="Calibri" panose="020F0502020204030204" pitchFamily="34" charset="0"/>
              </a:rPr>
              <a:t>Other poisons and toxins</a:t>
            </a:r>
          </a:p>
        </p:txBody>
      </p:sp>
      <p:sp>
        <p:nvSpPr>
          <p:cNvPr id="10" name="Title 1">
            <a:extLst>
              <a:ext uri="{FF2B5EF4-FFF2-40B4-BE49-F238E27FC236}">
                <a16:creationId xmlns:a16="http://schemas.microsoft.com/office/drawing/2014/main" id="{3653376E-5DD5-4E8B-9AD0-93D48E68303D}"/>
              </a:ext>
            </a:extLst>
          </p:cNvPr>
          <p:cNvSpPr>
            <a:spLocks noGrp="1"/>
          </p:cNvSpPr>
          <p:nvPr>
            <p:ph type="title"/>
          </p:nvPr>
        </p:nvSpPr>
        <p:spPr>
          <a:xfrm>
            <a:off x="609600" y="455613"/>
            <a:ext cx="10972800" cy="1228725"/>
          </a:xfrm>
        </p:spPr>
        <p:txBody>
          <a:bodyPr>
            <a:normAutofit/>
          </a:bodyPr>
          <a:lstStyle/>
          <a:p>
            <a:r>
              <a:rPr lang="en-US" dirty="0"/>
              <a:t>Lesson 2: </a:t>
            </a:r>
            <a:r>
              <a:rPr lang="en-US" b="1" dirty="0"/>
              <a:t>Foodborne Illness (cont.)</a:t>
            </a:r>
          </a:p>
        </p:txBody>
      </p:sp>
    </p:spTree>
    <p:extLst>
      <p:ext uri="{BB962C8B-B14F-4D97-AF65-F5344CB8AC3E}">
        <p14:creationId xmlns:p14="http://schemas.microsoft.com/office/powerpoint/2010/main" val="577000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162551" y="1415846"/>
            <a:ext cx="11866897" cy="5442154"/>
          </a:xfrm>
        </p:spPr>
        <p:txBody>
          <a:bodyPr>
            <a:noAutofit/>
          </a:bodyPr>
          <a:lstStyle/>
          <a:p>
            <a:pPr marL="396875" lvl="1" indent="-342900" fontAlgn="base">
              <a:spcBef>
                <a:spcPts val="600"/>
              </a:spcBef>
              <a:spcAft>
                <a:spcPts val="200"/>
              </a:spcAft>
              <a:buSzPct val="100000"/>
              <a:buFont typeface="Arial" panose="020B0604020202020204" pitchFamily="34" charset="0"/>
              <a:buChar char="•"/>
              <a:defRPr/>
            </a:pPr>
            <a:r>
              <a:rPr lang="en-US" sz="3000" kern="0" dirty="0">
                <a:latin typeface="Calibri" panose="020F0502020204030204" pitchFamily="34" charset="0"/>
              </a:rPr>
              <a:t>How to prevent foodborne illness from </a:t>
            </a:r>
            <a:r>
              <a:rPr lang="en-US" sz="3000" u="sng" kern="0" dirty="0">
                <a:latin typeface="Calibri" panose="020F0502020204030204" pitchFamily="34" charset="0"/>
              </a:rPr>
              <a:t>Chemical contaminant</a:t>
            </a:r>
            <a:r>
              <a:rPr lang="en-US" sz="3000" kern="0" dirty="0">
                <a:latin typeface="Calibri" panose="020F0502020204030204" pitchFamily="34" charset="0"/>
              </a:rPr>
              <a:t>:</a:t>
            </a:r>
          </a:p>
          <a:p>
            <a:pPr marL="898525" lvl="2" indent="-342900" fontAlgn="base">
              <a:spcBef>
                <a:spcPts val="0"/>
              </a:spcBef>
              <a:spcAft>
                <a:spcPts val="600"/>
              </a:spcAft>
              <a:buSzPct val="100000"/>
              <a:buFont typeface="Arial" panose="020B0604020202020204" pitchFamily="34" charset="0"/>
              <a:buChar char="•"/>
              <a:defRPr/>
            </a:pPr>
            <a:r>
              <a:rPr lang="en-US" sz="3000" kern="0" dirty="0">
                <a:latin typeface="Calibri" panose="020F0502020204030204" pitchFamily="34" charset="0"/>
              </a:rPr>
              <a:t>Cleaners, sanitizers, and lubricants must be properly stored</a:t>
            </a:r>
          </a:p>
          <a:p>
            <a:pPr marL="898525" lvl="2" indent="-342900" fontAlgn="base">
              <a:spcBef>
                <a:spcPts val="0"/>
              </a:spcBef>
              <a:spcAft>
                <a:spcPts val="600"/>
              </a:spcAft>
              <a:buSzPct val="100000"/>
              <a:buFont typeface="Arial" panose="020B0604020202020204" pitchFamily="34" charset="0"/>
              <a:buChar char="•"/>
              <a:defRPr/>
            </a:pPr>
            <a:r>
              <a:rPr lang="en-US" sz="3000" kern="0" dirty="0">
                <a:latin typeface="Calibri" panose="020F0502020204030204" pitchFamily="34" charset="0"/>
              </a:rPr>
              <a:t>Keep original labels on containers with poisons and toxins</a:t>
            </a:r>
          </a:p>
          <a:p>
            <a:pPr marL="898525" lvl="2" indent="-342900" fontAlgn="base">
              <a:spcBef>
                <a:spcPts val="0"/>
              </a:spcBef>
              <a:spcAft>
                <a:spcPts val="600"/>
              </a:spcAft>
              <a:buSzPct val="100000"/>
              <a:buFont typeface="Arial" panose="020B0604020202020204" pitchFamily="34" charset="0"/>
              <a:buChar char="•"/>
              <a:defRPr/>
            </a:pPr>
            <a:r>
              <a:rPr lang="en-US" sz="3000" kern="0" dirty="0">
                <a:latin typeface="Calibri" panose="020F0502020204030204" pitchFamily="34" charset="0"/>
              </a:rPr>
              <a:t>Containers that had poisons or toxins cannot be re-used</a:t>
            </a:r>
          </a:p>
          <a:p>
            <a:pPr marL="898525" lvl="2" indent="-342900" fontAlgn="base">
              <a:spcBef>
                <a:spcPts val="0"/>
              </a:spcBef>
              <a:spcAft>
                <a:spcPts val="600"/>
              </a:spcAft>
              <a:buSzPct val="100000"/>
              <a:buFont typeface="Arial" panose="020B0604020202020204" pitchFamily="34" charset="0"/>
              <a:buChar char="•"/>
              <a:defRPr/>
            </a:pPr>
            <a:r>
              <a:rPr lang="en-US" sz="3000" kern="0" dirty="0">
                <a:latin typeface="Calibri" panose="020F0502020204030204" pitchFamily="34" charset="0"/>
              </a:rPr>
              <a:t>Prevent contamination of food, equipment, utensils, linens, and single-service articles by separating them from the chemicals</a:t>
            </a:r>
          </a:p>
          <a:p>
            <a:pPr marL="898525" lvl="2" indent="-342900" fontAlgn="base">
              <a:spcBef>
                <a:spcPts val="0"/>
              </a:spcBef>
              <a:spcAft>
                <a:spcPts val="600"/>
              </a:spcAft>
              <a:buSzPct val="100000"/>
              <a:buFont typeface="Arial" panose="020B0604020202020204" pitchFamily="34" charset="0"/>
              <a:buChar char="•"/>
              <a:defRPr/>
            </a:pPr>
            <a:r>
              <a:rPr lang="en-US" sz="3000" kern="0" dirty="0">
                <a:latin typeface="Calibri" panose="020F0502020204030204" pitchFamily="34" charset="0"/>
              </a:rPr>
              <a:t>Do not place them above food, equipment, utensils, linens, and single-use articles</a:t>
            </a:r>
          </a:p>
        </p:txBody>
      </p:sp>
      <p:sp>
        <p:nvSpPr>
          <p:cNvPr id="10" name="Title 1">
            <a:extLst>
              <a:ext uri="{FF2B5EF4-FFF2-40B4-BE49-F238E27FC236}">
                <a16:creationId xmlns:a16="http://schemas.microsoft.com/office/drawing/2014/main" id="{FCBB11FE-9EC8-4F62-BC5C-2087E3B1EED5}"/>
              </a:ext>
            </a:extLst>
          </p:cNvPr>
          <p:cNvSpPr>
            <a:spLocks noGrp="1"/>
          </p:cNvSpPr>
          <p:nvPr>
            <p:ph type="title"/>
          </p:nvPr>
        </p:nvSpPr>
        <p:spPr>
          <a:xfrm>
            <a:off x="609600" y="455614"/>
            <a:ext cx="10972800" cy="960232"/>
          </a:xfrm>
        </p:spPr>
        <p:txBody>
          <a:bodyPr>
            <a:normAutofit/>
          </a:bodyPr>
          <a:lstStyle/>
          <a:p>
            <a:r>
              <a:rPr lang="en-US" dirty="0"/>
              <a:t>Lesson 2: </a:t>
            </a:r>
            <a:r>
              <a:rPr lang="en-US" b="1" dirty="0"/>
              <a:t>Foodborne Illness (cont.)</a:t>
            </a:r>
          </a:p>
        </p:txBody>
      </p:sp>
    </p:spTree>
    <p:extLst>
      <p:ext uri="{BB962C8B-B14F-4D97-AF65-F5344CB8AC3E}">
        <p14:creationId xmlns:p14="http://schemas.microsoft.com/office/powerpoint/2010/main" val="3211256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609600" y="1540195"/>
            <a:ext cx="11364873" cy="4577407"/>
          </a:xfrm>
        </p:spPr>
        <p:txBody>
          <a:bodyPr>
            <a:noAutofit/>
          </a:bodyPr>
          <a:lstStyle/>
          <a:p>
            <a:pPr marL="396875" lvl="1" indent="-342900" fontAlgn="base">
              <a:spcBef>
                <a:spcPts val="1200"/>
              </a:spcBef>
              <a:spcAft>
                <a:spcPts val="200"/>
              </a:spcAft>
              <a:buSzPct val="100000"/>
              <a:buFont typeface="Arial" panose="020B0604020202020204" pitchFamily="34" charset="0"/>
              <a:buChar char="•"/>
              <a:defRPr/>
            </a:pPr>
            <a:r>
              <a:rPr lang="en-US" sz="3400" kern="0" dirty="0">
                <a:latin typeface="Calibri" panose="020F0502020204030204" pitchFamily="34" charset="0"/>
              </a:rPr>
              <a:t>Also, </a:t>
            </a:r>
            <a:r>
              <a:rPr lang="en-US" sz="3400" u="sng" kern="0" dirty="0">
                <a:latin typeface="Calibri" panose="020F0502020204030204" pitchFamily="34" charset="0"/>
              </a:rPr>
              <a:t>Chemical contaminants</a:t>
            </a:r>
            <a:r>
              <a:rPr lang="en-US" sz="3400" kern="0" dirty="0">
                <a:latin typeface="Calibri" panose="020F0502020204030204" pitchFamily="34" charset="0"/>
              </a:rPr>
              <a:t>, such as:</a:t>
            </a:r>
          </a:p>
          <a:p>
            <a:pPr marL="806450" lvl="2" indent="-342900" fontAlgn="base">
              <a:spcBef>
                <a:spcPts val="1200"/>
              </a:spcBef>
              <a:spcAft>
                <a:spcPts val="200"/>
              </a:spcAft>
              <a:buSzPct val="100000"/>
              <a:buFont typeface="Arial" panose="020B0604020202020204" pitchFamily="34" charset="0"/>
              <a:buChar char="•"/>
              <a:defRPr/>
            </a:pPr>
            <a:r>
              <a:rPr lang="en-US" sz="3400" kern="0" dirty="0">
                <a:latin typeface="Calibri" panose="020F0502020204030204" pitchFamily="34" charset="0"/>
              </a:rPr>
              <a:t>Poisons and toxins that are not used for facility operation or maintenance are NOT allowed in the food establishment!</a:t>
            </a:r>
          </a:p>
          <a:p>
            <a:pPr marL="806450" lvl="2" indent="-342900" fontAlgn="base">
              <a:spcBef>
                <a:spcPts val="1200"/>
              </a:spcBef>
              <a:spcAft>
                <a:spcPts val="200"/>
              </a:spcAft>
              <a:buSzPct val="100000"/>
              <a:buFont typeface="Arial" panose="020B0604020202020204" pitchFamily="34" charset="0"/>
              <a:buChar char="•"/>
              <a:defRPr/>
            </a:pPr>
            <a:r>
              <a:rPr lang="en-US" sz="3400" kern="0" dirty="0">
                <a:latin typeface="Calibri" panose="020F0502020204030204" pitchFamily="34" charset="0"/>
              </a:rPr>
              <a:t>Retail pesticides, such as Raid™ and others, are NOT allowed for use in restaurants and other food facilities; only pesticides that have been approved for food establishment may be used by a licensed professional</a:t>
            </a:r>
          </a:p>
        </p:txBody>
      </p:sp>
      <p:sp>
        <p:nvSpPr>
          <p:cNvPr id="10" name="Title 1">
            <a:extLst>
              <a:ext uri="{FF2B5EF4-FFF2-40B4-BE49-F238E27FC236}">
                <a16:creationId xmlns:a16="http://schemas.microsoft.com/office/drawing/2014/main" id="{FCBB11FE-9EC8-4F62-BC5C-2087E3B1EED5}"/>
              </a:ext>
            </a:extLst>
          </p:cNvPr>
          <p:cNvSpPr>
            <a:spLocks noGrp="1"/>
          </p:cNvSpPr>
          <p:nvPr>
            <p:ph type="title"/>
          </p:nvPr>
        </p:nvSpPr>
        <p:spPr>
          <a:xfrm>
            <a:off x="609600" y="455613"/>
            <a:ext cx="10972800" cy="1228725"/>
          </a:xfrm>
        </p:spPr>
        <p:txBody>
          <a:bodyPr>
            <a:normAutofit/>
          </a:bodyPr>
          <a:lstStyle/>
          <a:p>
            <a:r>
              <a:rPr lang="en-US" dirty="0"/>
              <a:t>Lesson 2: </a:t>
            </a:r>
            <a:r>
              <a:rPr lang="en-US" b="1" dirty="0"/>
              <a:t>Foodborne Illness </a:t>
            </a:r>
            <a:r>
              <a:rPr lang="en-US" sz="3200" b="1" dirty="0"/>
              <a:t>(cont.)</a:t>
            </a:r>
          </a:p>
        </p:txBody>
      </p:sp>
    </p:spTree>
    <p:extLst>
      <p:ext uri="{BB962C8B-B14F-4D97-AF65-F5344CB8AC3E}">
        <p14:creationId xmlns:p14="http://schemas.microsoft.com/office/powerpoint/2010/main" val="4140160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609600" y="1684338"/>
            <a:ext cx="11364873" cy="4777161"/>
          </a:xfrm>
        </p:spPr>
        <p:txBody>
          <a:bodyPr>
            <a:normAutofit/>
          </a:bodyPr>
          <a:lstStyle/>
          <a:p>
            <a:pPr marL="396875" lvl="1" indent="-342900" fontAlgn="base">
              <a:spcBef>
                <a:spcPts val="0"/>
              </a:spcBef>
              <a:spcAft>
                <a:spcPts val="200"/>
              </a:spcAft>
              <a:buSzPct val="100000"/>
              <a:buFont typeface="Arial" panose="020B0604020202020204" pitchFamily="34" charset="0"/>
              <a:buChar char="•"/>
              <a:defRPr/>
            </a:pPr>
            <a:r>
              <a:rPr lang="en-US" sz="3200" u="sng" kern="0" dirty="0">
                <a:latin typeface="Calibri" panose="020F0502020204030204" pitchFamily="34" charset="0"/>
              </a:rPr>
              <a:t>Biological contaminants </a:t>
            </a:r>
            <a:r>
              <a:rPr lang="en-US" sz="3200" kern="0" dirty="0">
                <a:latin typeface="Calibri" panose="020F0502020204030204" pitchFamily="34" charset="0"/>
              </a:rPr>
              <a:t>are living things such as:</a:t>
            </a:r>
          </a:p>
          <a:p>
            <a:pPr marL="1032383" lvl="3" indent="-457200" fontAlgn="base">
              <a:spcBef>
                <a:spcPts val="0"/>
              </a:spcBef>
              <a:spcAft>
                <a:spcPts val="200"/>
              </a:spcAft>
              <a:buSzPct val="75000"/>
              <a:buFont typeface="Courier New" panose="02070309020205020404" pitchFamily="49" charset="0"/>
              <a:buChar char="o"/>
              <a:defRPr/>
            </a:pPr>
            <a:r>
              <a:rPr lang="en-US" sz="3200" kern="0" dirty="0">
                <a:latin typeface="Calibri" panose="020F0502020204030204" pitchFamily="34" charset="0"/>
              </a:rPr>
              <a:t>Bacteria</a:t>
            </a:r>
          </a:p>
          <a:p>
            <a:pPr marL="1032383" lvl="3" indent="-457200" fontAlgn="base">
              <a:spcBef>
                <a:spcPts val="0"/>
              </a:spcBef>
              <a:spcAft>
                <a:spcPts val="200"/>
              </a:spcAft>
              <a:buSzPct val="75000"/>
              <a:buFont typeface="Courier New" panose="02070309020205020404" pitchFamily="49" charset="0"/>
              <a:buChar char="o"/>
              <a:defRPr/>
            </a:pPr>
            <a:r>
              <a:rPr lang="en-US" sz="3200" kern="0" dirty="0">
                <a:latin typeface="Calibri" panose="020F0502020204030204" pitchFamily="34" charset="0"/>
              </a:rPr>
              <a:t>Viruses</a:t>
            </a:r>
          </a:p>
          <a:p>
            <a:pPr marL="1032383" lvl="3" indent="-457200" fontAlgn="base">
              <a:spcBef>
                <a:spcPts val="0"/>
              </a:spcBef>
              <a:spcAft>
                <a:spcPts val="200"/>
              </a:spcAft>
              <a:buSzPct val="75000"/>
              <a:buFont typeface="Courier New" panose="02070309020205020404" pitchFamily="49" charset="0"/>
              <a:buChar char="o"/>
              <a:defRPr/>
            </a:pPr>
            <a:r>
              <a:rPr lang="en-US" sz="3200" kern="0" dirty="0">
                <a:latin typeface="Calibri" panose="020F0502020204030204" pitchFamily="34" charset="0"/>
              </a:rPr>
              <a:t>Parasites</a:t>
            </a:r>
          </a:p>
          <a:p>
            <a:pPr marL="1032383" lvl="3" indent="-457200" fontAlgn="base">
              <a:spcBef>
                <a:spcPts val="0"/>
              </a:spcBef>
              <a:spcAft>
                <a:spcPts val="200"/>
              </a:spcAft>
              <a:buSzPct val="75000"/>
              <a:buFont typeface="Courier New" panose="02070309020205020404" pitchFamily="49" charset="0"/>
              <a:buChar char="o"/>
              <a:defRPr/>
            </a:pPr>
            <a:r>
              <a:rPr lang="en-US" sz="3200" kern="0" dirty="0">
                <a:latin typeface="Calibri" panose="020F0502020204030204" pitchFamily="34" charset="0"/>
              </a:rPr>
              <a:t>Fungi</a:t>
            </a:r>
          </a:p>
          <a:p>
            <a:pPr marL="396875" lvl="1" indent="-342900" fontAlgn="base">
              <a:spcBef>
                <a:spcPts val="0"/>
              </a:spcBef>
              <a:spcAft>
                <a:spcPts val="200"/>
              </a:spcAft>
              <a:buSzPct val="100000"/>
              <a:buFont typeface="Arial" panose="020B0604020202020204" pitchFamily="34" charset="0"/>
              <a:buChar char="•"/>
              <a:defRPr/>
            </a:pPr>
            <a:r>
              <a:rPr lang="en-US" sz="3200" kern="0" dirty="0">
                <a:latin typeface="Calibri" panose="020F0502020204030204" pitchFamily="34" charset="0"/>
              </a:rPr>
              <a:t>Most are very small and microscopic; also, called “GERMS”</a:t>
            </a:r>
          </a:p>
          <a:p>
            <a:pPr marL="396875" lvl="1" indent="-342900" fontAlgn="base">
              <a:spcBef>
                <a:spcPts val="0"/>
              </a:spcBef>
              <a:spcAft>
                <a:spcPts val="200"/>
              </a:spcAft>
              <a:buSzPct val="100000"/>
              <a:buFont typeface="Arial" panose="020B0604020202020204" pitchFamily="34" charset="0"/>
              <a:buChar char="•"/>
              <a:defRPr/>
            </a:pPr>
            <a:r>
              <a:rPr lang="en-US" sz="3200" kern="0" dirty="0">
                <a:latin typeface="Calibri" panose="020F0502020204030204" pitchFamily="34" charset="0"/>
              </a:rPr>
              <a:t>Germs can be found almost everywhere</a:t>
            </a:r>
          </a:p>
          <a:p>
            <a:pPr marL="396875" lvl="1" indent="-342900" fontAlgn="base">
              <a:spcBef>
                <a:spcPts val="0"/>
              </a:spcBef>
              <a:spcAft>
                <a:spcPts val="200"/>
              </a:spcAft>
              <a:buSzPct val="100000"/>
              <a:buFont typeface="Arial" panose="020B0604020202020204" pitchFamily="34" charset="0"/>
              <a:buChar char="•"/>
              <a:defRPr/>
            </a:pPr>
            <a:r>
              <a:rPr lang="en-US" sz="3200" kern="0" dirty="0">
                <a:latin typeface="Calibri" panose="020F0502020204030204" pitchFamily="34" charset="0"/>
              </a:rPr>
              <a:t>Germs cause the most foodborne illness in the U.S.</a:t>
            </a:r>
          </a:p>
        </p:txBody>
      </p:sp>
      <p:sp>
        <p:nvSpPr>
          <p:cNvPr id="11" name="Title 1">
            <a:extLst>
              <a:ext uri="{FF2B5EF4-FFF2-40B4-BE49-F238E27FC236}">
                <a16:creationId xmlns:a16="http://schemas.microsoft.com/office/drawing/2014/main" id="{D69B6378-2D05-4B47-A982-6048CC067F73}"/>
              </a:ext>
            </a:extLst>
          </p:cNvPr>
          <p:cNvSpPr>
            <a:spLocks noGrp="1"/>
          </p:cNvSpPr>
          <p:nvPr>
            <p:ph type="title"/>
          </p:nvPr>
        </p:nvSpPr>
        <p:spPr>
          <a:xfrm>
            <a:off x="609600" y="455613"/>
            <a:ext cx="10972800" cy="1228725"/>
          </a:xfrm>
        </p:spPr>
        <p:txBody>
          <a:bodyPr>
            <a:normAutofit/>
          </a:bodyPr>
          <a:lstStyle/>
          <a:p>
            <a:r>
              <a:rPr lang="en-US" dirty="0"/>
              <a:t>Lesson 2: </a:t>
            </a:r>
            <a:r>
              <a:rPr lang="en-US" b="1" dirty="0"/>
              <a:t>Foodborne Illness (cont.)</a:t>
            </a:r>
          </a:p>
        </p:txBody>
      </p:sp>
    </p:spTree>
    <p:extLst>
      <p:ext uri="{BB962C8B-B14F-4D97-AF65-F5344CB8AC3E}">
        <p14:creationId xmlns:p14="http://schemas.microsoft.com/office/powerpoint/2010/main" val="3509123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609600" y="1511930"/>
            <a:ext cx="11140440" cy="5167622"/>
          </a:xfrm>
        </p:spPr>
        <p:txBody>
          <a:bodyPr>
            <a:noAutofit/>
          </a:bodyPr>
          <a:lstStyle/>
          <a:p>
            <a:pPr marL="511175" lvl="1" indent="-457200" algn="just" fontAlgn="base">
              <a:spcBef>
                <a:spcPts val="0"/>
              </a:spcBef>
              <a:spcAft>
                <a:spcPts val="1000"/>
              </a:spcAft>
              <a:buSzPct val="100000"/>
              <a:buFont typeface="Arial" panose="020B0604020202020204" pitchFamily="34" charset="0"/>
              <a:buChar char="•"/>
              <a:defRPr/>
            </a:pPr>
            <a:r>
              <a:rPr lang="en-US" sz="3100" kern="0" dirty="0">
                <a:latin typeface="Calibri" panose="020F0502020204030204" pitchFamily="34" charset="0"/>
              </a:rPr>
              <a:t>Preventing and controlling </a:t>
            </a:r>
            <a:r>
              <a:rPr lang="en-US" sz="3100" b="1" u="sng" kern="0" dirty="0">
                <a:latin typeface="Calibri" panose="020F0502020204030204" pitchFamily="34" charset="0"/>
              </a:rPr>
              <a:t>Biological contaminants </a:t>
            </a:r>
            <a:r>
              <a:rPr lang="en-US" sz="3100" kern="0" dirty="0">
                <a:latin typeface="Calibri" panose="020F0502020204030204" pitchFamily="34" charset="0"/>
              </a:rPr>
              <a:t>(</a:t>
            </a:r>
            <a:r>
              <a:rPr lang="en-US" sz="3100" b="1" kern="0" dirty="0">
                <a:latin typeface="Calibri" panose="020F0502020204030204" pitchFamily="34" charset="0"/>
              </a:rPr>
              <a:t>Germs</a:t>
            </a:r>
            <a:r>
              <a:rPr lang="en-US" sz="3100" kern="0" dirty="0">
                <a:latin typeface="Calibri" panose="020F0502020204030204" pitchFamily="34" charset="0"/>
              </a:rPr>
              <a:t>) are food-handlers’ most important job for food safety.</a:t>
            </a:r>
          </a:p>
          <a:p>
            <a:pPr marL="511175" lvl="1" indent="-457200" algn="just" fontAlgn="base">
              <a:spcBef>
                <a:spcPts val="0"/>
              </a:spcBef>
              <a:spcAft>
                <a:spcPts val="1000"/>
              </a:spcAft>
              <a:buSzPct val="100000"/>
              <a:buFont typeface="Arial" panose="020B0604020202020204" pitchFamily="34" charset="0"/>
              <a:buChar char="•"/>
              <a:defRPr/>
            </a:pPr>
            <a:r>
              <a:rPr lang="en-US" sz="3100" kern="0" dirty="0">
                <a:latin typeface="Calibri" panose="020F0502020204030204" pitchFamily="34" charset="0"/>
              </a:rPr>
              <a:t>Food-handler needs to prevent germs from contaminating food by following the requirements of the Guam Food Code (GFC).</a:t>
            </a:r>
          </a:p>
          <a:p>
            <a:pPr marL="511175" lvl="1" indent="-457200" algn="just" fontAlgn="base">
              <a:spcBef>
                <a:spcPts val="0"/>
              </a:spcBef>
              <a:spcAft>
                <a:spcPts val="1000"/>
              </a:spcAft>
              <a:buSzPct val="100000"/>
              <a:buFont typeface="Arial" panose="020B0604020202020204" pitchFamily="34" charset="0"/>
              <a:buChar char="•"/>
              <a:defRPr/>
            </a:pPr>
            <a:r>
              <a:rPr lang="en-US" sz="3100" kern="0" dirty="0">
                <a:latin typeface="Calibri" panose="020F0502020204030204" pitchFamily="34" charset="0"/>
              </a:rPr>
              <a:t>Food-handler needs to take action to kill germs, or stop them from growing, by following the requirements of the Guam Food Code.</a:t>
            </a:r>
          </a:p>
          <a:p>
            <a:pPr marL="511175" lvl="1" indent="-457200" algn="just" fontAlgn="base">
              <a:spcBef>
                <a:spcPts val="0"/>
              </a:spcBef>
              <a:spcAft>
                <a:spcPts val="1000"/>
              </a:spcAft>
              <a:buSzPct val="100000"/>
              <a:buFont typeface="Arial" panose="020B0604020202020204" pitchFamily="34" charset="0"/>
              <a:buChar char="•"/>
              <a:defRPr/>
            </a:pPr>
            <a:r>
              <a:rPr lang="en-US" sz="3100" kern="0" dirty="0">
                <a:latin typeface="Calibri" panose="020F0502020204030204" pitchFamily="34" charset="0"/>
              </a:rPr>
              <a:t>Most common symptoms of foodborne illness caused by germs are nausea, vomiting, abdominal cramping, diarrhea, and jaundice (yellowing of the skin and/or eyes).</a:t>
            </a:r>
          </a:p>
          <a:p>
            <a:pPr marL="662051" lvl="2" indent="-342900" algn="just" fontAlgn="base">
              <a:spcBef>
                <a:spcPts val="0"/>
              </a:spcBef>
              <a:spcAft>
                <a:spcPts val="1000"/>
              </a:spcAft>
              <a:buSzPct val="100000"/>
              <a:buFont typeface="Arial" panose="020B0604020202020204" pitchFamily="34" charset="0"/>
              <a:buChar char="•"/>
              <a:defRPr/>
            </a:pPr>
            <a:endParaRPr lang="en-US" sz="3100" b="1" kern="0" dirty="0">
              <a:latin typeface="Calibri" panose="020F0502020204030204" pitchFamily="34" charset="0"/>
            </a:endParaRPr>
          </a:p>
          <a:p>
            <a:pPr marL="662051" lvl="2" indent="-342900" algn="just" fontAlgn="base">
              <a:spcBef>
                <a:spcPts val="0"/>
              </a:spcBef>
              <a:spcAft>
                <a:spcPts val="1000"/>
              </a:spcAft>
              <a:buSzPct val="100000"/>
              <a:buFont typeface="Arial" panose="020B0604020202020204" pitchFamily="34" charset="0"/>
              <a:buChar char="•"/>
              <a:defRPr/>
            </a:pPr>
            <a:endParaRPr lang="en-US" sz="3100" kern="0" dirty="0">
              <a:latin typeface="Calibri" panose="020F0502020204030204" pitchFamily="34" charset="0"/>
            </a:endParaRPr>
          </a:p>
        </p:txBody>
      </p:sp>
      <p:sp>
        <p:nvSpPr>
          <p:cNvPr id="11" name="Title 1">
            <a:extLst>
              <a:ext uri="{FF2B5EF4-FFF2-40B4-BE49-F238E27FC236}">
                <a16:creationId xmlns:a16="http://schemas.microsoft.com/office/drawing/2014/main" id="{D69B6378-2D05-4B47-A982-6048CC067F73}"/>
              </a:ext>
            </a:extLst>
          </p:cNvPr>
          <p:cNvSpPr>
            <a:spLocks noGrp="1"/>
          </p:cNvSpPr>
          <p:nvPr>
            <p:ph type="title"/>
          </p:nvPr>
        </p:nvSpPr>
        <p:spPr>
          <a:xfrm>
            <a:off x="609600" y="178449"/>
            <a:ext cx="10972800" cy="1505890"/>
          </a:xfrm>
        </p:spPr>
        <p:txBody>
          <a:bodyPr>
            <a:normAutofit/>
          </a:bodyPr>
          <a:lstStyle/>
          <a:p>
            <a:r>
              <a:rPr lang="en-US" dirty="0"/>
              <a:t>Lesson 2: </a:t>
            </a:r>
            <a:r>
              <a:rPr lang="en-US" b="1" dirty="0"/>
              <a:t>Foodborne Illness (cont.)</a:t>
            </a:r>
          </a:p>
        </p:txBody>
      </p:sp>
    </p:spTree>
    <p:extLst>
      <p:ext uri="{BB962C8B-B14F-4D97-AF65-F5344CB8AC3E}">
        <p14:creationId xmlns:p14="http://schemas.microsoft.com/office/powerpoint/2010/main" val="1548632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half" idx="1"/>
          </p:nvPr>
        </p:nvSpPr>
        <p:spPr>
          <a:xfrm>
            <a:off x="1766048" y="1684338"/>
            <a:ext cx="8659905" cy="4441212"/>
          </a:xfrm>
        </p:spPr>
        <p:txBody>
          <a:bodyPr>
            <a:noAutofit/>
          </a:bodyPr>
          <a:lstStyle/>
          <a:p>
            <a:pPr marL="864108" lvl="1" indent="-571500" algn="just" fontAlgn="base">
              <a:spcBef>
                <a:spcPct val="20000"/>
              </a:spcBef>
              <a:spcAft>
                <a:spcPct val="0"/>
              </a:spcAft>
              <a:buFont typeface="Arial" panose="020B0604020202020204" pitchFamily="34" charset="0"/>
              <a:buChar char="•"/>
            </a:pPr>
            <a:r>
              <a:rPr lang="en-US" sz="3600" b="1" kern="0" dirty="0">
                <a:latin typeface="Calibri" panose="020F0502020204030204" pitchFamily="34" charset="0"/>
              </a:rPr>
              <a:t>Your job as a food-handler is to prevent the contamination of food, or remove the contamination from the food, so that foodborne illness does not occur!</a:t>
            </a:r>
          </a:p>
          <a:p>
            <a:pPr marL="292608" lvl="1" indent="0" algn="just" fontAlgn="base">
              <a:spcBef>
                <a:spcPct val="20000"/>
              </a:spcBef>
              <a:spcAft>
                <a:spcPct val="0"/>
              </a:spcAft>
              <a:buNone/>
            </a:pPr>
            <a:endParaRPr lang="en-US" sz="1500" b="1" kern="0" dirty="0">
              <a:latin typeface="Calibri" panose="020F0502020204030204" pitchFamily="34" charset="0"/>
            </a:endParaRPr>
          </a:p>
          <a:p>
            <a:pPr marL="864108" lvl="1" indent="-571500" algn="just" fontAlgn="base">
              <a:spcBef>
                <a:spcPct val="20000"/>
              </a:spcBef>
              <a:spcAft>
                <a:spcPct val="0"/>
              </a:spcAft>
              <a:buFont typeface="Arial" panose="020B0604020202020204" pitchFamily="34" charset="0"/>
              <a:buChar char="•"/>
            </a:pPr>
            <a:r>
              <a:rPr lang="en-US" sz="3600" b="1" kern="0" dirty="0">
                <a:latin typeface="Calibri" panose="020F0502020204030204" pitchFamily="34" charset="0"/>
              </a:rPr>
              <a:t>Contamination of food can happen anywhere and anytime</a:t>
            </a:r>
          </a:p>
        </p:txBody>
      </p:sp>
      <p:sp>
        <p:nvSpPr>
          <p:cNvPr id="9" name="Title 1">
            <a:extLst>
              <a:ext uri="{FF2B5EF4-FFF2-40B4-BE49-F238E27FC236}">
                <a16:creationId xmlns:a16="http://schemas.microsoft.com/office/drawing/2014/main" id="{BE645F6F-B93A-4F1F-970F-050659C590E7}"/>
              </a:ext>
            </a:extLst>
          </p:cNvPr>
          <p:cNvSpPr>
            <a:spLocks noGrp="1"/>
          </p:cNvSpPr>
          <p:nvPr>
            <p:ph type="title"/>
          </p:nvPr>
        </p:nvSpPr>
        <p:spPr>
          <a:xfrm>
            <a:off x="609600" y="455613"/>
            <a:ext cx="10972800" cy="1228725"/>
          </a:xfrm>
        </p:spPr>
        <p:txBody>
          <a:bodyPr>
            <a:normAutofit/>
          </a:bodyPr>
          <a:lstStyle/>
          <a:p>
            <a:r>
              <a:rPr lang="en-US" dirty="0"/>
              <a:t>Lesson 2: </a:t>
            </a:r>
            <a:r>
              <a:rPr lang="en-US" b="1" dirty="0"/>
              <a:t>Foodborne Illness </a:t>
            </a:r>
            <a:r>
              <a:rPr lang="en-US" b="1" dirty="0">
                <a:solidFill>
                  <a:schemeClr val="accent1">
                    <a:lumMod val="50000"/>
                  </a:schemeClr>
                </a:solidFill>
              </a:rPr>
              <a:t>(cont.)</a:t>
            </a:r>
            <a:endParaRPr lang="en-US" b="1" dirty="0"/>
          </a:p>
        </p:txBody>
      </p:sp>
    </p:spTree>
    <p:extLst>
      <p:ext uri="{BB962C8B-B14F-4D97-AF65-F5344CB8AC3E}">
        <p14:creationId xmlns:p14="http://schemas.microsoft.com/office/powerpoint/2010/main" val="3686878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127819" y="1530036"/>
            <a:ext cx="11922345" cy="4970358"/>
          </a:xfrm>
        </p:spPr>
        <p:txBody>
          <a:bodyPr>
            <a:noAutofit/>
          </a:bodyPr>
          <a:lstStyle/>
          <a:p>
            <a:pPr marL="53975" lvl="1" indent="0" fontAlgn="base">
              <a:spcBef>
                <a:spcPts val="0"/>
              </a:spcBef>
              <a:spcAft>
                <a:spcPts val="200"/>
              </a:spcAft>
              <a:buSzPct val="100000"/>
              <a:buNone/>
              <a:defRPr/>
            </a:pPr>
            <a:r>
              <a:rPr lang="en-US" sz="2700" kern="0" dirty="0">
                <a:latin typeface="Calibri" panose="020F0502020204030204" pitchFamily="34" charset="0"/>
              </a:rPr>
              <a:t>Five risk factors that cause foodborne illness</a:t>
            </a:r>
          </a:p>
          <a:p>
            <a:pPr marL="776351" lvl="2" indent="-457200" fontAlgn="base">
              <a:spcBef>
                <a:spcPts val="0"/>
              </a:spcBef>
              <a:spcAft>
                <a:spcPts val="200"/>
              </a:spcAft>
              <a:buSzPct val="100000"/>
              <a:buFont typeface="+mj-lt"/>
              <a:buAutoNum type="arabicPeriod"/>
              <a:defRPr/>
            </a:pPr>
            <a:r>
              <a:rPr lang="en-US" sz="2700" b="1" kern="0" dirty="0">
                <a:latin typeface="Calibri" panose="020F0502020204030204" pitchFamily="34" charset="0"/>
              </a:rPr>
              <a:t>Improper Holding Temperatures</a:t>
            </a:r>
          </a:p>
          <a:p>
            <a:pPr marL="832294" lvl="3" indent="0" fontAlgn="base">
              <a:spcBef>
                <a:spcPts val="0"/>
              </a:spcBef>
              <a:spcAft>
                <a:spcPts val="200"/>
              </a:spcAft>
              <a:buClr>
                <a:schemeClr val="accent2">
                  <a:lumMod val="75000"/>
                </a:schemeClr>
              </a:buClr>
              <a:buSzPct val="100000"/>
              <a:buNone/>
              <a:defRPr/>
            </a:pPr>
            <a:r>
              <a:rPr lang="en-US" sz="2700" kern="0" dirty="0">
                <a:latin typeface="Calibri" panose="020F0502020204030204" pitchFamily="34" charset="0"/>
              </a:rPr>
              <a:t>Food is not kept at the right temperature</a:t>
            </a:r>
          </a:p>
          <a:p>
            <a:pPr marL="776351" lvl="2" indent="-457200" fontAlgn="base">
              <a:spcBef>
                <a:spcPts val="0"/>
              </a:spcBef>
              <a:spcAft>
                <a:spcPts val="200"/>
              </a:spcAft>
              <a:buSzPct val="100000"/>
              <a:buFont typeface="+mj-lt"/>
              <a:buAutoNum type="arabicPeriod"/>
              <a:defRPr/>
            </a:pPr>
            <a:r>
              <a:rPr lang="en-US" sz="2700" b="1" kern="0" dirty="0">
                <a:latin typeface="Calibri" panose="020F0502020204030204" pitchFamily="34" charset="0"/>
              </a:rPr>
              <a:t>Inadequate Cooking Temperatures</a:t>
            </a:r>
          </a:p>
          <a:p>
            <a:pPr marL="822769" lvl="3" indent="0" fontAlgn="base">
              <a:spcBef>
                <a:spcPts val="0"/>
              </a:spcBef>
              <a:spcAft>
                <a:spcPts val="200"/>
              </a:spcAft>
              <a:buClr>
                <a:schemeClr val="accent2">
                  <a:lumMod val="75000"/>
                </a:schemeClr>
              </a:buClr>
              <a:buSzPct val="100000"/>
              <a:buNone/>
              <a:defRPr/>
            </a:pPr>
            <a:r>
              <a:rPr lang="en-US" sz="2700" kern="0" dirty="0">
                <a:latin typeface="Calibri" panose="020F0502020204030204" pitchFamily="34" charset="0"/>
              </a:rPr>
              <a:t>Food is not cooked to the right temperature</a:t>
            </a:r>
          </a:p>
          <a:p>
            <a:pPr marL="776351" lvl="2" indent="-457200" fontAlgn="base">
              <a:spcBef>
                <a:spcPts val="0"/>
              </a:spcBef>
              <a:spcAft>
                <a:spcPts val="200"/>
              </a:spcAft>
              <a:buSzPct val="100000"/>
              <a:buFont typeface="+mj-lt"/>
              <a:buAutoNum type="arabicPeriod"/>
              <a:defRPr/>
            </a:pPr>
            <a:r>
              <a:rPr lang="en-US" sz="2700" b="1" kern="0" dirty="0">
                <a:latin typeface="Calibri" panose="020F0502020204030204" pitchFamily="34" charset="0"/>
              </a:rPr>
              <a:t>Contaminated Equipment</a:t>
            </a:r>
          </a:p>
          <a:p>
            <a:pPr marL="822769" lvl="3" indent="0" fontAlgn="base">
              <a:spcBef>
                <a:spcPts val="0"/>
              </a:spcBef>
              <a:spcAft>
                <a:spcPts val="200"/>
              </a:spcAft>
              <a:buClr>
                <a:schemeClr val="accent2">
                  <a:lumMod val="75000"/>
                </a:schemeClr>
              </a:buClr>
              <a:buSzPct val="100000"/>
              <a:buNone/>
              <a:defRPr/>
            </a:pPr>
            <a:r>
              <a:rPr lang="en-US" sz="2700" kern="0" dirty="0">
                <a:latin typeface="Calibri" panose="020F0502020204030204" pitchFamily="34" charset="0"/>
              </a:rPr>
              <a:t>The equipment that touches the food is contaminated</a:t>
            </a:r>
          </a:p>
          <a:p>
            <a:pPr marL="767207" lvl="3" indent="-457200" fontAlgn="base">
              <a:spcBef>
                <a:spcPts val="0"/>
              </a:spcBef>
              <a:spcAft>
                <a:spcPts val="200"/>
              </a:spcAft>
              <a:buSzPct val="100000"/>
              <a:buFont typeface="+mj-lt"/>
              <a:buAutoNum type="arabicPeriod" startAt="4"/>
              <a:defRPr/>
            </a:pPr>
            <a:r>
              <a:rPr lang="en-US" sz="2700" b="1" kern="0" dirty="0">
                <a:latin typeface="Calibri" panose="020F0502020204030204" pitchFamily="34" charset="0"/>
              </a:rPr>
              <a:t>Poor Personal Hygiene</a:t>
            </a:r>
          </a:p>
          <a:p>
            <a:pPr marL="822769" lvl="3" indent="0" fontAlgn="base">
              <a:spcBef>
                <a:spcPts val="0"/>
              </a:spcBef>
              <a:spcAft>
                <a:spcPts val="200"/>
              </a:spcAft>
              <a:buClr>
                <a:schemeClr val="accent2">
                  <a:lumMod val="75000"/>
                </a:schemeClr>
              </a:buClr>
              <a:buSzPct val="100000"/>
              <a:buNone/>
              <a:defRPr/>
            </a:pPr>
            <a:r>
              <a:rPr lang="en-US" sz="2700" kern="0" dirty="0">
                <a:latin typeface="Calibri" panose="020F0502020204030204" pitchFamily="34" charset="0"/>
              </a:rPr>
              <a:t>The food-handler transfers contaminants to food because he/she is sick or not clean</a:t>
            </a:r>
          </a:p>
          <a:p>
            <a:pPr marL="767207" lvl="3" indent="-457200" fontAlgn="base">
              <a:spcBef>
                <a:spcPts val="0"/>
              </a:spcBef>
              <a:spcAft>
                <a:spcPts val="200"/>
              </a:spcAft>
              <a:buSzPct val="100000"/>
              <a:buFont typeface="+mj-lt"/>
              <a:buAutoNum type="arabicPeriod" startAt="5"/>
              <a:defRPr/>
            </a:pPr>
            <a:r>
              <a:rPr lang="en-US" sz="2700" b="1" kern="0" dirty="0">
                <a:latin typeface="Calibri" panose="020F0502020204030204" pitchFamily="34" charset="0"/>
              </a:rPr>
              <a:t>Food From Unsafe/Unapproved Sources</a:t>
            </a:r>
          </a:p>
          <a:p>
            <a:pPr marL="822769" lvl="3" indent="0" fontAlgn="base">
              <a:spcBef>
                <a:spcPts val="0"/>
              </a:spcBef>
              <a:spcAft>
                <a:spcPts val="200"/>
              </a:spcAft>
              <a:buClr>
                <a:schemeClr val="accent2">
                  <a:lumMod val="75000"/>
                </a:schemeClr>
              </a:buClr>
              <a:buSzPct val="100000"/>
              <a:buNone/>
              <a:defRPr/>
            </a:pPr>
            <a:r>
              <a:rPr lang="en-US" sz="2700" kern="0" dirty="0">
                <a:latin typeface="Calibri" panose="020F0502020204030204" pitchFamily="34" charset="0"/>
              </a:rPr>
              <a:t>Food is prepared, cooked, or provided from an unapproved kitchen</a:t>
            </a:r>
            <a:endParaRPr lang="en-US" sz="2700" b="0" dirty="0"/>
          </a:p>
        </p:txBody>
      </p:sp>
      <p:sp>
        <p:nvSpPr>
          <p:cNvPr id="10" name="Title 1">
            <a:extLst>
              <a:ext uri="{FF2B5EF4-FFF2-40B4-BE49-F238E27FC236}">
                <a16:creationId xmlns:a16="http://schemas.microsoft.com/office/drawing/2014/main" id="{3B4126C5-B1E5-41CC-BCF6-739DF9A98DA2}"/>
              </a:ext>
            </a:extLst>
          </p:cNvPr>
          <p:cNvSpPr>
            <a:spLocks noGrp="1"/>
          </p:cNvSpPr>
          <p:nvPr>
            <p:ph type="title"/>
          </p:nvPr>
        </p:nvSpPr>
        <p:spPr>
          <a:xfrm>
            <a:off x="609600" y="455614"/>
            <a:ext cx="10972800" cy="812748"/>
          </a:xfrm>
        </p:spPr>
        <p:txBody>
          <a:bodyPr>
            <a:normAutofit/>
          </a:bodyPr>
          <a:lstStyle/>
          <a:p>
            <a:r>
              <a:rPr lang="en-US" dirty="0"/>
              <a:t>Lesson 2: </a:t>
            </a:r>
            <a:r>
              <a:rPr lang="en-US" b="1" dirty="0"/>
              <a:t>Foodborne Illness (cont.)</a:t>
            </a:r>
          </a:p>
        </p:txBody>
      </p:sp>
    </p:spTree>
    <p:extLst>
      <p:ext uri="{BB962C8B-B14F-4D97-AF65-F5344CB8AC3E}">
        <p14:creationId xmlns:p14="http://schemas.microsoft.com/office/powerpoint/2010/main" val="521541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973003-883A-4BEB-B7AD-AEFA415DADB2}"/>
              </a:ext>
            </a:extLst>
          </p:cNvPr>
          <p:cNvPicPr>
            <a:picLocks noChangeAspect="1"/>
          </p:cNvPicPr>
          <p:nvPr/>
        </p:nvPicPr>
        <p:blipFill>
          <a:blip r:embed="rId3" cstate="print"/>
          <a:stretch>
            <a:fillRect/>
          </a:stretch>
        </p:blipFill>
        <p:spPr>
          <a:xfrm>
            <a:off x="9273462" y="4519812"/>
            <a:ext cx="1927518" cy="1927518"/>
          </a:xfrm>
          <a:prstGeom prst="rect">
            <a:avLst/>
          </a:prstGeom>
        </p:spPr>
      </p:pic>
      <p:sp>
        <p:nvSpPr>
          <p:cNvPr id="2" name="Title 1"/>
          <p:cNvSpPr>
            <a:spLocks noGrp="1"/>
          </p:cNvSpPr>
          <p:nvPr>
            <p:ph type="title"/>
          </p:nvPr>
        </p:nvSpPr>
        <p:spPr>
          <a:xfrm>
            <a:off x="501837" y="515732"/>
            <a:ext cx="10972800" cy="1066800"/>
          </a:xfrm>
        </p:spPr>
        <p:txBody>
          <a:bodyPr/>
          <a:lstStyle/>
          <a:p>
            <a:r>
              <a:rPr lang="en-US" dirty="0"/>
              <a:t>Lesson 3: </a:t>
            </a:r>
            <a:r>
              <a:rPr lang="en-US" b="1" dirty="0"/>
              <a:t>Temperature Control</a:t>
            </a:r>
          </a:p>
        </p:txBody>
      </p:sp>
      <p:sp>
        <p:nvSpPr>
          <p:cNvPr id="3" name="Text Placeholder 2"/>
          <p:cNvSpPr>
            <a:spLocks noGrp="1"/>
          </p:cNvSpPr>
          <p:nvPr>
            <p:ph idx="1"/>
          </p:nvPr>
        </p:nvSpPr>
        <p:spPr>
          <a:xfrm>
            <a:off x="501836" y="1578488"/>
            <a:ext cx="8243812" cy="5279512"/>
          </a:xfrm>
        </p:spPr>
        <p:txBody>
          <a:bodyPr>
            <a:normAutofit fontScale="85000" lnSpcReduction="20000"/>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900" kern="0" dirty="0">
                <a:latin typeface="Calibri" panose="020F0502020204030204" pitchFamily="34" charset="0"/>
              </a:rPr>
              <a:t>Germs can be killed by cooking food to the correct temperature using a food thermometer</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900" kern="0" dirty="0">
                <a:latin typeface="Calibri" panose="020F0502020204030204" pitchFamily="34" charset="0"/>
              </a:rPr>
              <a:t>GFC requires:  </a:t>
            </a:r>
          </a:p>
          <a:p>
            <a:pPr marL="1168400" lvl="1" indent="-457200" eaLnBrk="0" fontAlgn="base" hangingPunct="0">
              <a:spcBef>
                <a:spcPct val="20000"/>
              </a:spcBef>
              <a:spcAft>
                <a:spcPct val="0"/>
              </a:spcAft>
              <a:buSzPct val="100000"/>
              <a:buFont typeface="Arial" panose="020B0604020202020204" pitchFamily="34" charset="0"/>
              <a:buChar char="•"/>
            </a:pPr>
            <a:r>
              <a:rPr lang="en-US" sz="3500" b="1" kern="0" dirty="0"/>
              <a:t>Chicken, Turkey, Duck: 	165 </a:t>
            </a:r>
            <a:r>
              <a:rPr lang="en-US" sz="3500" b="1" kern="0" dirty="0">
                <a:solidFill>
                  <a:srgbClr val="000000"/>
                </a:solidFill>
                <a:cs typeface="Times New Roman"/>
              </a:rPr>
              <a:t>°</a:t>
            </a:r>
            <a:r>
              <a:rPr lang="en-US" sz="3500" b="1" kern="0" dirty="0">
                <a:cs typeface="Times New Roman"/>
              </a:rPr>
              <a:t>F</a:t>
            </a:r>
            <a:r>
              <a:rPr lang="en-US" sz="3500" b="1" kern="0" dirty="0"/>
              <a:t> </a:t>
            </a:r>
            <a:r>
              <a:rPr lang="en-US" sz="3500" b="1" dirty="0">
                <a:solidFill>
                  <a:schemeClr val="bg1"/>
                </a:solidFill>
                <a:cs typeface="Times New Roman"/>
              </a:rPr>
              <a:t>°</a:t>
            </a:r>
            <a:r>
              <a:rPr lang="en-US" sz="3500" b="1" dirty="0">
                <a:solidFill>
                  <a:schemeClr val="bg1"/>
                </a:solidFill>
              </a:rPr>
              <a:t>F</a:t>
            </a:r>
          </a:p>
          <a:p>
            <a:pPr marL="1168400" lvl="1" indent="-457200" eaLnBrk="0" fontAlgn="base" hangingPunct="0">
              <a:spcBef>
                <a:spcPct val="20000"/>
              </a:spcBef>
              <a:spcAft>
                <a:spcPct val="0"/>
              </a:spcAft>
              <a:buSzPct val="100000"/>
              <a:buFont typeface="Arial" panose="020B0604020202020204" pitchFamily="34" charset="0"/>
              <a:buChar char="•"/>
            </a:pPr>
            <a:r>
              <a:rPr lang="en-US" sz="3500" b="1" kern="0" dirty="0"/>
              <a:t>Ground meat: 			155 </a:t>
            </a:r>
            <a:r>
              <a:rPr lang="en-US" sz="3500" b="1" kern="0" dirty="0">
                <a:solidFill>
                  <a:srgbClr val="000000"/>
                </a:solidFill>
                <a:cs typeface="Times New Roman"/>
              </a:rPr>
              <a:t>°</a:t>
            </a:r>
            <a:r>
              <a:rPr lang="en-US" sz="3500" b="1" kern="0" dirty="0">
                <a:cs typeface="Times New Roman"/>
              </a:rPr>
              <a:t>F</a:t>
            </a:r>
            <a:r>
              <a:rPr lang="en-US" sz="3500" b="1" kern="0" dirty="0"/>
              <a:t> </a:t>
            </a:r>
            <a:r>
              <a:rPr lang="en-US" sz="3500" b="1" dirty="0">
                <a:solidFill>
                  <a:schemeClr val="bg1"/>
                </a:solidFill>
                <a:cs typeface="Times New Roman"/>
              </a:rPr>
              <a:t>°</a:t>
            </a:r>
            <a:r>
              <a:rPr lang="en-US" sz="3500" b="1" dirty="0">
                <a:solidFill>
                  <a:schemeClr val="bg1"/>
                </a:solidFill>
              </a:rPr>
              <a:t>F</a:t>
            </a:r>
          </a:p>
          <a:p>
            <a:pPr marL="1168400" lvl="1" indent="-457200" eaLnBrk="0" fontAlgn="base" hangingPunct="0">
              <a:spcBef>
                <a:spcPct val="20000"/>
              </a:spcBef>
              <a:spcAft>
                <a:spcPct val="0"/>
              </a:spcAft>
              <a:buSzPct val="100000"/>
              <a:buFont typeface="Arial" panose="020B0604020202020204" pitchFamily="34" charset="0"/>
              <a:buChar char="•"/>
            </a:pPr>
            <a:r>
              <a:rPr lang="en-US" sz="3500" b="1" kern="0" dirty="0"/>
              <a:t>Pork: 				145 </a:t>
            </a:r>
            <a:r>
              <a:rPr lang="en-US" sz="3500" b="1" kern="0" dirty="0">
                <a:solidFill>
                  <a:srgbClr val="000000"/>
                </a:solidFill>
                <a:cs typeface="Times New Roman"/>
              </a:rPr>
              <a:t>°</a:t>
            </a:r>
            <a:r>
              <a:rPr lang="en-US" sz="3500" b="1" kern="0" dirty="0">
                <a:cs typeface="Times New Roman"/>
              </a:rPr>
              <a:t>F</a:t>
            </a:r>
            <a:r>
              <a:rPr lang="en-US" sz="3500" b="1" kern="0" dirty="0"/>
              <a:t> </a:t>
            </a:r>
          </a:p>
          <a:p>
            <a:pPr marL="1168400" lvl="1" indent="-457200" eaLnBrk="0" fontAlgn="base" hangingPunct="0">
              <a:spcBef>
                <a:spcPct val="20000"/>
              </a:spcBef>
              <a:spcAft>
                <a:spcPct val="0"/>
              </a:spcAft>
              <a:buSzPct val="100000"/>
              <a:buFont typeface="Arial" panose="020B0604020202020204" pitchFamily="34" charset="0"/>
              <a:buChar char="•"/>
            </a:pPr>
            <a:r>
              <a:rPr lang="en-US" sz="3500" b="1" kern="0" dirty="0"/>
              <a:t>Fish: 				145 </a:t>
            </a:r>
            <a:r>
              <a:rPr lang="en-US" sz="3500" b="1" kern="0" dirty="0">
                <a:solidFill>
                  <a:srgbClr val="000000"/>
                </a:solidFill>
                <a:cs typeface="Times New Roman"/>
              </a:rPr>
              <a:t>°</a:t>
            </a:r>
            <a:r>
              <a:rPr lang="en-US" sz="3500" b="1" kern="0" dirty="0">
                <a:cs typeface="Times New Roman"/>
              </a:rPr>
              <a:t>F</a:t>
            </a:r>
            <a:r>
              <a:rPr lang="en-US" sz="3500" b="1" kern="0" dirty="0"/>
              <a:t> </a:t>
            </a:r>
            <a:r>
              <a:rPr lang="en-US" sz="3500" b="1" dirty="0">
                <a:solidFill>
                  <a:schemeClr val="bg1"/>
                </a:solidFill>
                <a:cs typeface="Times New Roman"/>
              </a:rPr>
              <a:t>°</a:t>
            </a:r>
            <a:r>
              <a:rPr lang="en-US" sz="3500" b="1" dirty="0">
                <a:solidFill>
                  <a:schemeClr val="bg1"/>
                </a:solidFill>
              </a:rPr>
              <a:t>F</a:t>
            </a:r>
          </a:p>
          <a:p>
            <a:pPr marL="1168400" lvl="1" indent="-457200" eaLnBrk="0" fontAlgn="base" hangingPunct="0">
              <a:spcBef>
                <a:spcPct val="20000"/>
              </a:spcBef>
              <a:spcAft>
                <a:spcPct val="0"/>
              </a:spcAft>
              <a:buSzPct val="100000"/>
              <a:buFont typeface="Arial" panose="020B0604020202020204" pitchFamily="34" charset="0"/>
              <a:buChar char="•"/>
            </a:pPr>
            <a:r>
              <a:rPr lang="en-US" sz="3500" b="1" kern="0" dirty="0"/>
              <a:t>Steak: 				145 </a:t>
            </a:r>
            <a:r>
              <a:rPr lang="en-US" sz="3500" b="1" kern="0" dirty="0">
                <a:solidFill>
                  <a:srgbClr val="000000"/>
                </a:solidFill>
                <a:cs typeface="Times New Roman"/>
              </a:rPr>
              <a:t>°</a:t>
            </a:r>
            <a:r>
              <a:rPr lang="en-US" sz="3500" b="1" kern="0" dirty="0">
                <a:cs typeface="Times New Roman"/>
              </a:rPr>
              <a:t>F</a:t>
            </a:r>
            <a:r>
              <a:rPr lang="en-US" sz="3500" b="1" kern="0" dirty="0"/>
              <a:t> </a:t>
            </a:r>
            <a:r>
              <a:rPr lang="en-US" sz="3500" b="1" dirty="0">
                <a:solidFill>
                  <a:schemeClr val="bg1"/>
                </a:solidFill>
                <a:cs typeface="Times New Roman"/>
              </a:rPr>
              <a:t>°</a:t>
            </a:r>
            <a:r>
              <a:rPr lang="en-US" sz="3500" b="1" dirty="0">
                <a:solidFill>
                  <a:schemeClr val="bg1"/>
                </a:solidFill>
              </a:rPr>
              <a:t>F</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900" kern="0" dirty="0">
                <a:latin typeface="Calibri" panose="020F0502020204030204" pitchFamily="34" charset="0"/>
              </a:rPr>
              <a:t>Re-heating: </a:t>
            </a:r>
            <a:r>
              <a:rPr lang="en-US" sz="3900" kern="0" dirty="0"/>
              <a:t>165 </a:t>
            </a:r>
            <a:r>
              <a:rPr lang="en-US" sz="3900" kern="0" dirty="0">
                <a:cs typeface="Times New Roman"/>
              </a:rPr>
              <a:t>°F for all Foods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900" kern="0" dirty="0">
                <a:latin typeface="Calibri" panose="020F0502020204030204" pitchFamily="34" charset="0"/>
              </a:rPr>
              <a:t>Cooking will not destroy poisons and toxins</a:t>
            </a:r>
          </a:p>
        </p:txBody>
      </p:sp>
      <p:pic>
        <p:nvPicPr>
          <p:cNvPr id="10" name="Picture 9">
            <a:extLst>
              <a:ext uri="{FF2B5EF4-FFF2-40B4-BE49-F238E27FC236}">
                <a16:creationId xmlns:a16="http://schemas.microsoft.com/office/drawing/2014/main" id="{ECADB0B2-4C57-42A3-A983-168A7A630510}"/>
              </a:ext>
            </a:extLst>
          </p:cNvPr>
          <p:cNvPicPr>
            <a:picLocks noChangeAspect="1"/>
          </p:cNvPicPr>
          <p:nvPr/>
        </p:nvPicPr>
        <p:blipFill>
          <a:blip r:embed="rId4" cstate="print"/>
          <a:srcRect b="9604"/>
          <a:stretch>
            <a:fillRect/>
          </a:stretch>
        </p:blipFill>
        <p:spPr bwMode="auto">
          <a:xfrm>
            <a:off x="8447562" y="1596594"/>
            <a:ext cx="3698175" cy="2552501"/>
          </a:xfrm>
          <a:prstGeom prst="rect">
            <a:avLst/>
          </a:prstGeom>
          <a:noFill/>
          <a:ln w="9525">
            <a:noFill/>
            <a:miter lim="800000"/>
            <a:headEnd/>
            <a:tailEnd/>
          </a:ln>
        </p:spPr>
      </p:pic>
    </p:spTree>
    <p:extLst>
      <p:ext uri="{BB962C8B-B14F-4D97-AF65-F5344CB8AC3E}">
        <p14:creationId xmlns:p14="http://schemas.microsoft.com/office/powerpoint/2010/main" val="2822598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B2F377C-B2FC-4221-AA0E-B03E26AAC2EE}"/>
              </a:ext>
            </a:extLst>
          </p:cNvPr>
          <p:cNvPicPr>
            <a:picLocks noChangeAspect="1"/>
          </p:cNvPicPr>
          <p:nvPr/>
        </p:nvPicPr>
        <p:blipFill>
          <a:blip r:embed="rId3" cstate="print"/>
          <a:srcRect l="9721" t="9276" r="11111" b="11305"/>
          <a:stretch>
            <a:fillRect/>
          </a:stretch>
        </p:blipFill>
        <p:spPr bwMode="auto">
          <a:xfrm>
            <a:off x="1679062" y="1251109"/>
            <a:ext cx="8623896" cy="5263878"/>
          </a:xfrm>
          <a:prstGeom prst="rect">
            <a:avLst/>
          </a:prstGeom>
          <a:noFill/>
          <a:ln w="9525">
            <a:noFill/>
            <a:miter lim="800000"/>
            <a:headEnd/>
            <a:tailEnd/>
          </a:ln>
        </p:spPr>
      </p:pic>
      <p:sp>
        <p:nvSpPr>
          <p:cNvPr id="2" name="Title 1"/>
          <p:cNvSpPr>
            <a:spLocks noGrp="1"/>
          </p:cNvSpPr>
          <p:nvPr>
            <p:ph type="title"/>
          </p:nvPr>
        </p:nvSpPr>
        <p:spPr>
          <a:xfrm>
            <a:off x="758315" y="444189"/>
            <a:ext cx="10972800" cy="1066800"/>
          </a:xfrm>
        </p:spPr>
        <p:txBody>
          <a:bodyPr>
            <a:normAutofit/>
          </a:bodyPr>
          <a:lstStyle/>
          <a:p>
            <a:r>
              <a:rPr lang="en-US" b="1" dirty="0"/>
              <a:t>Can you guess the proper cooking temperature?</a:t>
            </a:r>
          </a:p>
        </p:txBody>
      </p:sp>
      <p:grpSp>
        <p:nvGrpSpPr>
          <p:cNvPr id="13" name="Group 12">
            <a:extLst>
              <a:ext uri="{FF2B5EF4-FFF2-40B4-BE49-F238E27FC236}">
                <a16:creationId xmlns:a16="http://schemas.microsoft.com/office/drawing/2014/main" id="{E054FBF1-45BF-4B30-97FF-EC8B00AE3664}"/>
              </a:ext>
            </a:extLst>
          </p:cNvPr>
          <p:cNvGrpSpPr/>
          <p:nvPr/>
        </p:nvGrpSpPr>
        <p:grpSpPr>
          <a:xfrm>
            <a:off x="1889042" y="3429000"/>
            <a:ext cx="8140519" cy="2984811"/>
            <a:chOff x="533400" y="3050226"/>
            <a:chExt cx="8080463" cy="3061961"/>
          </a:xfrm>
        </p:grpSpPr>
        <p:sp>
          <p:nvSpPr>
            <p:cNvPr id="14" name="TextBox 13">
              <a:extLst>
                <a:ext uri="{FF2B5EF4-FFF2-40B4-BE49-F238E27FC236}">
                  <a16:creationId xmlns:a16="http://schemas.microsoft.com/office/drawing/2014/main" id="{CF865806-43EF-401E-A020-E6F76CF7B6F2}"/>
                </a:ext>
              </a:extLst>
            </p:cNvPr>
            <p:cNvSpPr txBox="1"/>
            <p:nvPr/>
          </p:nvSpPr>
          <p:spPr>
            <a:xfrm>
              <a:off x="533400" y="3050226"/>
              <a:ext cx="1981200" cy="400110"/>
            </a:xfrm>
            <a:prstGeom prst="rect">
              <a:avLst/>
            </a:prstGeom>
            <a:noFill/>
          </p:spPr>
          <p:txBody>
            <a:bodyPr wrap="square" rtlCol="0" anchor="ctr">
              <a:spAutoFit/>
            </a:bodyPr>
            <a:lstStyle/>
            <a:p>
              <a:pPr algn="ctr" fontAlgn="base">
                <a:spcBef>
                  <a:spcPct val="0"/>
                </a:spcBef>
                <a:spcAft>
                  <a:spcPct val="0"/>
                </a:spcAft>
              </a:pPr>
              <a:r>
                <a:rPr lang="en-US" sz="2000" b="1" dirty="0">
                  <a:solidFill>
                    <a:srgbClr val="000000"/>
                  </a:solidFill>
                  <a:cs typeface="Calibri" panose="020F0502020204030204" pitchFamily="34" charset="0"/>
                </a:rPr>
                <a:t>Chicken = 165°F</a:t>
              </a:r>
            </a:p>
          </p:txBody>
        </p:sp>
        <p:sp>
          <p:nvSpPr>
            <p:cNvPr id="15" name="TextBox 14">
              <a:extLst>
                <a:ext uri="{FF2B5EF4-FFF2-40B4-BE49-F238E27FC236}">
                  <a16:creationId xmlns:a16="http://schemas.microsoft.com/office/drawing/2014/main" id="{DB92AA4D-6A08-43A3-8202-700D943D1B92}"/>
                </a:ext>
              </a:extLst>
            </p:cNvPr>
            <p:cNvSpPr txBox="1"/>
            <p:nvPr/>
          </p:nvSpPr>
          <p:spPr>
            <a:xfrm>
              <a:off x="3550504" y="3050226"/>
              <a:ext cx="2042992" cy="400110"/>
            </a:xfrm>
            <a:prstGeom prst="rect">
              <a:avLst/>
            </a:prstGeom>
            <a:noFill/>
          </p:spPr>
          <p:txBody>
            <a:bodyPr wrap="square" rtlCol="0" anchor="ctr">
              <a:spAutoFit/>
            </a:bodyPr>
            <a:lstStyle/>
            <a:p>
              <a:pPr algn="ctr" fontAlgn="base">
                <a:spcBef>
                  <a:spcPct val="0"/>
                </a:spcBef>
                <a:spcAft>
                  <a:spcPct val="0"/>
                </a:spcAft>
              </a:pPr>
              <a:r>
                <a:rPr lang="en-US" sz="2000" b="1" dirty="0">
                  <a:solidFill>
                    <a:srgbClr val="000000"/>
                  </a:solidFill>
                  <a:cs typeface="Calibri" panose="020F0502020204030204" pitchFamily="34" charset="0"/>
                </a:rPr>
                <a:t>Pork Dish = 145°F</a:t>
              </a:r>
            </a:p>
          </p:txBody>
        </p:sp>
        <p:sp>
          <p:nvSpPr>
            <p:cNvPr id="16" name="TextBox 15">
              <a:extLst>
                <a:ext uri="{FF2B5EF4-FFF2-40B4-BE49-F238E27FC236}">
                  <a16:creationId xmlns:a16="http://schemas.microsoft.com/office/drawing/2014/main" id="{B9F12484-5AE6-4578-8FC5-BDD858E74E11}"/>
                </a:ext>
              </a:extLst>
            </p:cNvPr>
            <p:cNvSpPr txBox="1"/>
            <p:nvPr/>
          </p:nvSpPr>
          <p:spPr>
            <a:xfrm>
              <a:off x="6321337" y="3050226"/>
              <a:ext cx="2292526" cy="400110"/>
            </a:xfrm>
            <a:prstGeom prst="rect">
              <a:avLst/>
            </a:prstGeom>
            <a:noFill/>
          </p:spPr>
          <p:txBody>
            <a:bodyPr wrap="square" rtlCol="0" anchor="ctr">
              <a:spAutoFit/>
            </a:bodyPr>
            <a:lstStyle/>
            <a:p>
              <a:pPr algn="ctr" fontAlgn="base">
                <a:spcBef>
                  <a:spcPct val="0"/>
                </a:spcBef>
                <a:spcAft>
                  <a:spcPct val="0"/>
                </a:spcAft>
              </a:pPr>
              <a:r>
                <a:rPr lang="en-US" sz="2000" b="1" dirty="0">
                  <a:solidFill>
                    <a:srgbClr val="000000"/>
                  </a:solidFill>
                  <a:cs typeface="Calibri" panose="020F0502020204030204" pitchFamily="34" charset="0"/>
                </a:rPr>
                <a:t>Hamburger = 155°F</a:t>
              </a:r>
            </a:p>
          </p:txBody>
        </p:sp>
        <p:sp>
          <p:nvSpPr>
            <p:cNvPr id="17" name="TextBox 16">
              <a:extLst>
                <a:ext uri="{FF2B5EF4-FFF2-40B4-BE49-F238E27FC236}">
                  <a16:creationId xmlns:a16="http://schemas.microsoft.com/office/drawing/2014/main" id="{7D77C3B8-1656-49CB-8664-50348BA5EAE1}"/>
                </a:ext>
              </a:extLst>
            </p:cNvPr>
            <p:cNvSpPr txBox="1"/>
            <p:nvPr/>
          </p:nvSpPr>
          <p:spPr>
            <a:xfrm>
              <a:off x="608153" y="5712077"/>
              <a:ext cx="1943100" cy="400110"/>
            </a:xfrm>
            <a:prstGeom prst="rect">
              <a:avLst/>
            </a:prstGeom>
            <a:noFill/>
          </p:spPr>
          <p:txBody>
            <a:bodyPr wrap="square" rtlCol="0" anchor="ctr">
              <a:spAutoFit/>
            </a:bodyPr>
            <a:lstStyle/>
            <a:p>
              <a:pPr algn="ctr" fontAlgn="base">
                <a:spcBef>
                  <a:spcPct val="0"/>
                </a:spcBef>
                <a:spcAft>
                  <a:spcPct val="0"/>
                </a:spcAft>
              </a:pPr>
              <a:r>
                <a:rPr lang="en-US" sz="2000" b="1" dirty="0">
                  <a:solidFill>
                    <a:srgbClr val="000000"/>
                  </a:solidFill>
                  <a:cs typeface="Calibri" panose="020F0502020204030204" pitchFamily="34" charset="0"/>
                </a:rPr>
                <a:t>Steak = 145°F</a:t>
              </a:r>
            </a:p>
          </p:txBody>
        </p:sp>
        <p:sp>
          <p:nvSpPr>
            <p:cNvPr id="18" name="TextBox 17">
              <a:extLst>
                <a:ext uri="{FF2B5EF4-FFF2-40B4-BE49-F238E27FC236}">
                  <a16:creationId xmlns:a16="http://schemas.microsoft.com/office/drawing/2014/main" id="{FB34CA87-AE80-423C-A572-5BABD8004D51}"/>
                </a:ext>
              </a:extLst>
            </p:cNvPr>
            <p:cNvSpPr txBox="1"/>
            <p:nvPr/>
          </p:nvSpPr>
          <p:spPr>
            <a:xfrm>
              <a:off x="3550504" y="5712077"/>
              <a:ext cx="2095501" cy="400110"/>
            </a:xfrm>
            <a:prstGeom prst="rect">
              <a:avLst/>
            </a:prstGeom>
            <a:noFill/>
          </p:spPr>
          <p:txBody>
            <a:bodyPr wrap="square" rtlCol="0" anchor="ctr">
              <a:spAutoFit/>
            </a:bodyPr>
            <a:lstStyle/>
            <a:p>
              <a:pPr algn="ctr" fontAlgn="base">
                <a:spcBef>
                  <a:spcPct val="0"/>
                </a:spcBef>
                <a:spcAft>
                  <a:spcPct val="0"/>
                </a:spcAft>
              </a:pPr>
              <a:r>
                <a:rPr lang="en-US" sz="2000" b="1" dirty="0">
                  <a:solidFill>
                    <a:srgbClr val="000000"/>
                  </a:solidFill>
                  <a:cs typeface="Calibri" panose="020F0502020204030204" pitchFamily="34" charset="0"/>
                </a:rPr>
                <a:t>Beef Stew = 145°F</a:t>
              </a:r>
            </a:p>
          </p:txBody>
        </p:sp>
        <p:sp>
          <p:nvSpPr>
            <p:cNvPr id="19" name="TextBox 18">
              <a:extLst>
                <a:ext uri="{FF2B5EF4-FFF2-40B4-BE49-F238E27FC236}">
                  <a16:creationId xmlns:a16="http://schemas.microsoft.com/office/drawing/2014/main" id="{AF329717-A3AF-4CAD-AB16-58967AB5FB17}"/>
                </a:ext>
              </a:extLst>
            </p:cNvPr>
            <p:cNvSpPr txBox="1"/>
            <p:nvPr/>
          </p:nvSpPr>
          <p:spPr>
            <a:xfrm>
              <a:off x="6781800" y="5712077"/>
              <a:ext cx="1562100" cy="400110"/>
            </a:xfrm>
            <a:prstGeom prst="rect">
              <a:avLst/>
            </a:prstGeom>
            <a:noFill/>
          </p:spPr>
          <p:txBody>
            <a:bodyPr wrap="square" rtlCol="0" anchor="ctr">
              <a:spAutoFit/>
            </a:bodyPr>
            <a:lstStyle/>
            <a:p>
              <a:pPr algn="ctr" fontAlgn="base">
                <a:spcBef>
                  <a:spcPct val="0"/>
                </a:spcBef>
                <a:spcAft>
                  <a:spcPct val="0"/>
                </a:spcAft>
              </a:pPr>
              <a:r>
                <a:rPr lang="en-US" sz="2000" b="1" dirty="0">
                  <a:solidFill>
                    <a:srgbClr val="000000"/>
                  </a:solidFill>
                  <a:cs typeface="Calibri" panose="020F0502020204030204" pitchFamily="34" charset="0"/>
                </a:rPr>
                <a:t>Fish = 145°F</a:t>
              </a:r>
            </a:p>
          </p:txBody>
        </p:sp>
      </p:grpSp>
    </p:spTree>
    <p:extLst>
      <p:ext uri="{BB962C8B-B14F-4D97-AF65-F5344CB8AC3E}">
        <p14:creationId xmlns:p14="http://schemas.microsoft.com/office/powerpoint/2010/main" val="541605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BB1D22-35F5-44A0-8D12-260325FD398D}"/>
              </a:ext>
            </a:extLst>
          </p:cNvPr>
          <p:cNvSpPr>
            <a:spLocks noGrp="1"/>
          </p:cNvSpPr>
          <p:nvPr>
            <p:ph idx="1"/>
          </p:nvPr>
        </p:nvSpPr>
        <p:spPr>
          <a:xfrm>
            <a:off x="103695" y="1647730"/>
            <a:ext cx="12009748" cy="4922751"/>
          </a:xfrm>
        </p:spPr>
        <p:txBody>
          <a:bodyPr>
            <a:normAutofit/>
          </a:bodyPr>
          <a:lstStyle/>
          <a:p>
            <a:pPr marL="630238" indent="-428625">
              <a:spcBef>
                <a:spcPts val="0"/>
              </a:spcBef>
              <a:spcAft>
                <a:spcPts val="1200"/>
              </a:spcAft>
            </a:pPr>
            <a:r>
              <a:rPr lang="en-US" sz="3400" dirty="0"/>
              <a:t>Chilling and freezing can stop or slow germs from growing (multiplying), but it won’t always kill them</a:t>
            </a:r>
          </a:p>
          <a:p>
            <a:pPr marL="630238" indent="-428625">
              <a:spcBef>
                <a:spcPts val="0"/>
              </a:spcBef>
              <a:spcAft>
                <a:spcPts val="1200"/>
              </a:spcAft>
            </a:pPr>
            <a:r>
              <a:rPr lang="en-US" sz="3400" dirty="0"/>
              <a:t>Freezing will not kill all germs, but it will kill most parasites</a:t>
            </a:r>
          </a:p>
          <a:p>
            <a:pPr marL="630238" indent="-428625">
              <a:spcBef>
                <a:spcPts val="0"/>
              </a:spcBef>
              <a:spcAft>
                <a:spcPts val="1200"/>
              </a:spcAft>
            </a:pPr>
            <a:r>
              <a:rPr lang="en-US" sz="3400" dirty="0"/>
              <a:t>GFC requires cold foods to be kept at </a:t>
            </a:r>
            <a:r>
              <a:rPr lang="en-US" sz="3400" b="1" dirty="0"/>
              <a:t>41 </a:t>
            </a:r>
            <a:r>
              <a:rPr lang="en-US" sz="3400" b="1" kern="0" dirty="0">
                <a:cs typeface="Calibri" panose="020F0502020204030204" pitchFamily="34" charset="0"/>
              </a:rPr>
              <a:t>°</a:t>
            </a:r>
            <a:r>
              <a:rPr lang="en-US" sz="3400" b="1" dirty="0"/>
              <a:t>F or less</a:t>
            </a:r>
          </a:p>
          <a:p>
            <a:pPr marL="630238" indent="-428625">
              <a:spcBef>
                <a:spcPts val="0"/>
              </a:spcBef>
              <a:spcAft>
                <a:spcPts val="1200"/>
              </a:spcAft>
            </a:pPr>
            <a:r>
              <a:rPr lang="en-US" sz="3400" dirty="0"/>
              <a:t>GFC requires hot foods to be kept at </a:t>
            </a:r>
            <a:r>
              <a:rPr lang="en-US" sz="3400" b="1" dirty="0"/>
              <a:t>140 </a:t>
            </a:r>
            <a:r>
              <a:rPr lang="en-US" sz="3400" b="1" kern="0" dirty="0">
                <a:cs typeface="Calibri" panose="020F0502020204030204" pitchFamily="34" charset="0"/>
              </a:rPr>
              <a:t>°</a:t>
            </a:r>
            <a:r>
              <a:rPr lang="en-US" sz="3400" b="1" dirty="0"/>
              <a:t>F </a:t>
            </a:r>
            <a:r>
              <a:rPr lang="en-US" sz="3400" b="1"/>
              <a:t>or more</a:t>
            </a:r>
            <a:endParaRPr lang="en-US" sz="3400" dirty="0"/>
          </a:p>
        </p:txBody>
      </p:sp>
      <p:sp>
        <p:nvSpPr>
          <p:cNvPr id="10" name="Title 1">
            <a:extLst>
              <a:ext uri="{FF2B5EF4-FFF2-40B4-BE49-F238E27FC236}">
                <a16:creationId xmlns:a16="http://schemas.microsoft.com/office/drawing/2014/main" id="{74F707DB-F971-4DA5-A0AE-1A5B978ACA84}"/>
              </a:ext>
            </a:extLst>
          </p:cNvPr>
          <p:cNvSpPr>
            <a:spLocks noGrp="1"/>
          </p:cNvSpPr>
          <p:nvPr>
            <p:ph type="title"/>
          </p:nvPr>
        </p:nvSpPr>
        <p:spPr>
          <a:xfrm>
            <a:off x="501837" y="515732"/>
            <a:ext cx="10972800" cy="1066800"/>
          </a:xfrm>
        </p:spPr>
        <p:txBody>
          <a:bodyPr>
            <a:normAutofit/>
          </a:bodyPr>
          <a:lstStyle/>
          <a:p>
            <a:r>
              <a:rPr lang="en-US" dirty="0"/>
              <a:t>Lesson 3: </a:t>
            </a:r>
            <a:r>
              <a:rPr lang="en-US" b="1" dirty="0"/>
              <a:t>Temperature Control (cont.)</a:t>
            </a:r>
          </a:p>
        </p:txBody>
      </p:sp>
    </p:spTree>
    <p:extLst>
      <p:ext uri="{BB962C8B-B14F-4D97-AF65-F5344CB8AC3E}">
        <p14:creationId xmlns:p14="http://schemas.microsoft.com/office/powerpoint/2010/main" val="428695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62043"/>
            <a:ext cx="10972800" cy="1066800"/>
          </a:xfrm>
        </p:spPr>
        <p:txBody>
          <a:bodyPr>
            <a:normAutofit/>
          </a:bodyPr>
          <a:lstStyle/>
          <a:p>
            <a:pPr lvl="0" algn="ctr" fontAlgn="base">
              <a:spcAft>
                <a:spcPct val="0"/>
              </a:spcAft>
            </a:pPr>
            <a:r>
              <a:rPr lang="en-US" sz="4600" b="1" dirty="0">
                <a:latin typeface="Calibri" panose="020F0502020204030204" pitchFamily="34" charset="0"/>
                <a:ea typeface="+mn-ea"/>
                <a:cs typeface="Arial" charset="0"/>
              </a:rPr>
              <a:t>Why do I need to take this course?</a:t>
            </a:r>
          </a:p>
        </p:txBody>
      </p:sp>
      <p:sp>
        <p:nvSpPr>
          <p:cNvPr id="3" name="Content Placeholder 2"/>
          <p:cNvSpPr>
            <a:spLocks noGrp="1"/>
          </p:cNvSpPr>
          <p:nvPr>
            <p:ph idx="1"/>
          </p:nvPr>
        </p:nvSpPr>
        <p:spPr>
          <a:xfrm>
            <a:off x="337930" y="1728842"/>
            <a:ext cx="11516139" cy="4817731"/>
          </a:xfrm>
        </p:spPr>
        <p:txBody>
          <a:bodyPr>
            <a:normAutofit fontScale="92500"/>
          </a:bodyPr>
          <a:lstStyle/>
          <a:p>
            <a:pPr marL="461963" lvl="0" indent="-457200" fontAlgn="base">
              <a:spcBef>
                <a:spcPct val="20000"/>
              </a:spcBef>
              <a:spcAft>
                <a:spcPct val="0"/>
              </a:spcAft>
              <a:buClr>
                <a:schemeClr val="accent2">
                  <a:lumMod val="75000"/>
                </a:schemeClr>
              </a:buClr>
              <a:buFont typeface="Arial" panose="020B0604020202020204" pitchFamily="34" charset="0"/>
              <a:buChar char="•"/>
            </a:pPr>
            <a:r>
              <a:rPr lang="en-US" sz="4100" kern="0" dirty="0">
                <a:latin typeface="Calibri" panose="020F0502020204030204" pitchFamily="34" charset="0"/>
              </a:rPr>
              <a:t>To learn the basics of food safety as a food-handler;</a:t>
            </a:r>
          </a:p>
          <a:p>
            <a:pPr marL="461963" lvl="0" indent="-457200" fontAlgn="base">
              <a:spcBef>
                <a:spcPct val="20000"/>
              </a:spcBef>
              <a:spcAft>
                <a:spcPct val="0"/>
              </a:spcAft>
              <a:buClr>
                <a:schemeClr val="accent2">
                  <a:lumMod val="75000"/>
                </a:schemeClr>
              </a:buClr>
              <a:buFont typeface="Arial" panose="020B0604020202020204" pitchFamily="34" charset="0"/>
              <a:buChar char="•"/>
            </a:pPr>
            <a:r>
              <a:rPr lang="en-US" sz="4100" kern="0" dirty="0">
                <a:latin typeface="Calibri" panose="020F0502020204030204" pitchFamily="34" charset="0"/>
              </a:rPr>
              <a:t>To understand the important requirements of the food safety regulations (Guam Food Code);</a:t>
            </a:r>
          </a:p>
          <a:p>
            <a:pPr marL="461963" lvl="0" indent="-457200" fontAlgn="base">
              <a:spcBef>
                <a:spcPct val="20000"/>
              </a:spcBef>
              <a:spcAft>
                <a:spcPct val="0"/>
              </a:spcAft>
              <a:buClr>
                <a:schemeClr val="accent2">
                  <a:lumMod val="75000"/>
                </a:schemeClr>
              </a:buClr>
              <a:buFont typeface="Arial" panose="020B0604020202020204" pitchFamily="34" charset="0"/>
              <a:buChar char="•"/>
            </a:pPr>
            <a:r>
              <a:rPr lang="en-US" sz="4100" kern="0" dirty="0">
                <a:latin typeface="Calibri" panose="020F0502020204030204" pitchFamily="34" charset="0"/>
              </a:rPr>
              <a:t>It is required by the Health Certificate regulations; and</a:t>
            </a:r>
          </a:p>
          <a:p>
            <a:pPr marL="461963" indent="-457200" fontAlgn="base">
              <a:spcBef>
                <a:spcPct val="20000"/>
              </a:spcBef>
              <a:spcAft>
                <a:spcPct val="0"/>
              </a:spcAft>
              <a:buClr>
                <a:schemeClr val="accent2">
                  <a:lumMod val="75000"/>
                </a:schemeClr>
              </a:buClr>
              <a:buFont typeface="Arial" panose="020B0604020202020204" pitchFamily="34" charset="0"/>
              <a:buChar char="•"/>
            </a:pPr>
            <a:r>
              <a:rPr lang="en-US" sz="4100" kern="0" dirty="0">
                <a:latin typeface="Calibri" panose="020F0502020204030204" pitchFamily="34" charset="0"/>
              </a:rPr>
              <a:t>To prevent customers from getting SICK!</a:t>
            </a:r>
          </a:p>
          <a:p>
            <a:pPr marL="461963" lvl="0" indent="-457200" fontAlgn="base">
              <a:spcBef>
                <a:spcPct val="20000"/>
              </a:spcBef>
              <a:spcAft>
                <a:spcPct val="0"/>
              </a:spcAft>
              <a:buClr>
                <a:schemeClr val="accent2">
                  <a:lumMod val="75000"/>
                </a:schemeClr>
              </a:buClr>
              <a:buFont typeface="Arial" panose="020B0604020202020204" pitchFamily="34" charset="0"/>
              <a:buChar char="•"/>
            </a:pPr>
            <a:endParaRPr lang="en-US" sz="2200" kern="0" dirty="0">
              <a:latin typeface="Calibri" panose="020F0502020204030204" pitchFamily="34" charset="0"/>
            </a:endParaRPr>
          </a:p>
          <a:p>
            <a:pPr marL="0" lvl="0" indent="0" algn="ctr" fontAlgn="base">
              <a:spcBef>
                <a:spcPct val="20000"/>
              </a:spcBef>
              <a:spcAft>
                <a:spcPct val="0"/>
              </a:spcAft>
              <a:buClr>
                <a:srgbClr val="000000"/>
              </a:buClr>
              <a:buNone/>
            </a:pPr>
            <a:r>
              <a:rPr lang="en-US" sz="4400" kern="0" dirty="0">
                <a:latin typeface="Calibri" panose="020F0502020204030204" pitchFamily="34" charset="0"/>
              </a:rPr>
              <a:t>LET’S GET STARTED…</a:t>
            </a:r>
          </a:p>
        </p:txBody>
      </p:sp>
    </p:spTree>
    <p:extLst>
      <p:ext uri="{BB962C8B-B14F-4D97-AF65-F5344CB8AC3E}">
        <p14:creationId xmlns:p14="http://schemas.microsoft.com/office/powerpoint/2010/main" val="1715785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BB1D22-35F5-44A0-8D12-260325FD398D}"/>
              </a:ext>
            </a:extLst>
          </p:cNvPr>
          <p:cNvSpPr>
            <a:spLocks noGrp="1"/>
          </p:cNvSpPr>
          <p:nvPr>
            <p:ph idx="1"/>
          </p:nvPr>
        </p:nvSpPr>
        <p:spPr>
          <a:xfrm>
            <a:off x="501837" y="1457608"/>
            <a:ext cx="10972800" cy="5371701"/>
          </a:xfrm>
        </p:spPr>
        <p:txBody>
          <a:bodyPr>
            <a:normAutofit/>
          </a:bodyPr>
          <a:lstStyle/>
          <a:p>
            <a:pPr marL="538163" indent="-428625"/>
            <a:r>
              <a:rPr lang="en-US" sz="3200" b="1" dirty="0">
                <a:solidFill>
                  <a:srgbClr val="FF0000"/>
                </a:solidFill>
              </a:rPr>
              <a:t>Temperature Danger Zone</a:t>
            </a:r>
          </a:p>
          <a:p>
            <a:pPr marL="1168400" lvl="2" indent="-441325">
              <a:buSzPct val="75000"/>
              <a:buFont typeface="Courier New" panose="02070309020205020404" pitchFamily="49" charset="0"/>
              <a:buChar char="o"/>
            </a:pPr>
            <a:r>
              <a:rPr lang="en-US" sz="2800" dirty="0"/>
              <a:t>Temperature range that bacteria grows best</a:t>
            </a:r>
          </a:p>
          <a:p>
            <a:pPr marL="1168400" lvl="2" indent="-441325">
              <a:buSzPct val="75000"/>
              <a:buFont typeface="Courier New" panose="02070309020205020404" pitchFamily="49" charset="0"/>
              <a:buChar char="o"/>
            </a:pPr>
            <a:r>
              <a:rPr lang="en-US" sz="2800" b="1" dirty="0">
                <a:solidFill>
                  <a:srgbClr val="FF0000"/>
                </a:solidFill>
              </a:rPr>
              <a:t>TDZ</a:t>
            </a:r>
            <a:r>
              <a:rPr lang="en-US" sz="2800" dirty="0"/>
              <a:t>: between 41 </a:t>
            </a:r>
            <a:r>
              <a:rPr lang="en-US" sz="2800" kern="0" dirty="0">
                <a:cs typeface="Calibri" panose="020F0502020204030204" pitchFamily="34" charset="0"/>
              </a:rPr>
              <a:t>°</a:t>
            </a:r>
            <a:r>
              <a:rPr lang="en-US" sz="2800" dirty="0"/>
              <a:t>F and 140</a:t>
            </a:r>
            <a:r>
              <a:rPr lang="en-US" sz="2800" kern="0" dirty="0">
                <a:cs typeface="Calibri" panose="020F0502020204030204" pitchFamily="34" charset="0"/>
              </a:rPr>
              <a:t> °</a:t>
            </a:r>
            <a:r>
              <a:rPr lang="en-US" sz="2800" dirty="0"/>
              <a:t>F</a:t>
            </a:r>
          </a:p>
          <a:p>
            <a:pPr marL="1168400" lvl="2" indent="-441325">
              <a:buSzPct val="75000"/>
              <a:buFont typeface="Courier New" panose="02070309020205020404" pitchFamily="49" charset="0"/>
              <a:buChar char="o"/>
            </a:pPr>
            <a:r>
              <a:rPr lang="en-US" sz="2800" dirty="0"/>
              <a:t>Room temperature (No A/C)</a:t>
            </a:r>
          </a:p>
          <a:p>
            <a:pPr marL="1601788" lvl="3" indent="-342900">
              <a:buFont typeface="Wingdings" panose="05000000000000000000" pitchFamily="2" charset="2"/>
              <a:buChar char="§"/>
            </a:pPr>
            <a:r>
              <a:rPr lang="en-US" sz="2800" dirty="0"/>
              <a:t>About 85 </a:t>
            </a:r>
            <a:r>
              <a:rPr lang="en-US" sz="2800" kern="0" dirty="0">
                <a:cs typeface="Calibri" panose="020F0502020204030204" pitchFamily="34" charset="0"/>
              </a:rPr>
              <a:t>°</a:t>
            </a:r>
            <a:r>
              <a:rPr lang="en-US" sz="2800" dirty="0"/>
              <a:t>F = </a:t>
            </a:r>
            <a:r>
              <a:rPr lang="en-US" sz="2800" b="1" dirty="0">
                <a:solidFill>
                  <a:srgbClr val="FF0000"/>
                </a:solidFill>
              </a:rPr>
              <a:t>TDZ</a:t>
            </a:r>
            <a:r>
              <a:rPr lang="en-US" sz="2800" dirty="0"/>
              <a:t>!</a:t>
            </a:r>
          </a:p>
          <a:p>
            <a:pPr marL="1168400" lvl="2" indent="-441325">
              <a:buSzPct val="75000"/>
              <a:buFont typeface="Courier New" panose="02070309020205020404" pitchFamily="49" charset="0"/>
              <a:buChar char="o"/>
            </a:pPr>
            <a:r>
              <a:rPr lang="en-US" sz="2800" dirty="0"/>
              <a:t>Room temperature With A/C</a:t>
            </a:r>
          </a:p>
          <a:p>
            <a:pPr marL="1601788" lvl="2" indent="-342900">
              <a:buFont typeface="Wingdings" panose="05000000000000000000" pitchFamily="2" charset="2"/>
              <a:buChar char="§"/>
            </a:pPr>
            <a:r>
              <a:rPr lang="en-US" sz="2800" dirty="0"/>
              <a:t>About 75 </a:t>
            </a:r>
            <a:r>
              <a:rPr lang="en-US" sz="2800" kern="0" dirty="0">
                <a:cs typeface="Calibri" panose="020F0502020204030204" pitchFamily="34" charset="0"/>
              </a:rPr>
              <a:t>°</a:t>
            </a:r>
            <a:r>
              <a:rPr lang="en-US" sz="2800" dirty="0"/>
              <a:t>F = Still in </a:t>
            </a:r>
            <a:r>
              <a:rPr lang="en-US" sz="2800" b="1" dirty="0">
                <a:solidFill>
                  <a:srgbClr val="FF0000"/>
                </a:solidFill>
              </a:rPr>
              <a:t>TDZ</a:t>
            </a:r>
            <a:r>
              <a:rPr lang="en-US" sz="2800" dirty="0"/>
              <a:t>!</a:t>
            </a:r>
          </a:p>
          <a:p>
            <a:pPr marL="1168400" indent="-441325">
              <a:buSzPct val="75000"/>
              <a:buFont typeface="Courier New" panose="02070309020205020404" pitchFamily="49" charset="0"/>
              <a:buChar char="o"/>
            </a:pPr>
            <a:r>
              <a:rPr lang="en-US" dirty="0"/>
              <a:t>Average human body temperature</a:t>
            </a:r>
          </a:p>
          <a:p>
            <a:pPr marL="1601788" indent="-342900">
              <a:buFont typeface="Wingdings" panose="05000000000000000000" pitchFamily="2" charset="2"/>
              <a:buChar char="§"/>
            </a:pPr>
            <a:r>
              <a:rPr lang="en-US" dirty="0"/>
              <a:t>98.6</a:t>
            </a:r>
            <a:r>
              <a:rPr lang="en-US" kern="0" dirty="0">
                <a:cs typeface="Calibri" panose="020F0502020204030204" pitchFamily="34" charset="0"/>
              </a:rPr>
              <a:t> °</a:t>
            </a:r>
            <a:r>
              <a:rPr lang="en-US" dirty="0"/>
              <a:t>F = </a:t>
            </a:r>
            <a:r>
              <a:rPr lang="en-US" b="1" dirty="0">
                <a:solidFill>
                  <a:srgbClr val="FF0000"/>
                </a:solidFill>
              </a:rPr>
              <a:t>TDZ</a:t>
            </a:r>
            <a:r>
              <a:rPr lang="en-US" dirty="0"/>
              <a:t>!</a:t>
            </a:r>
          </a:p>
          <a:p>
            <a:pPr marL="1141413" indent="-441325">
              <a:buFont typeface="Courier New" panose="02070309020205020404" pitchFamily="49" charset="0"/>
              <a:buChar char="o"/>
            </a:pPr>
            <a:endParaRPr lang="x-none" sz="3200" dirty="0">
              <a:solidFill>
                <a:schemeClr val="accent1">
                  <a:lumMod val="50000"/>
                </a:schemeClr>
              </a:solidFill>
            </a:endParaRPr>
          </a:p>
        </p:txBody>
      </p:sp>
      <p:sp>
        <p:nvSpPr>
          <p:cNvPr id="11" name="Title 1">
            <a:extLst>
              <a:ext uri="{FF2B5EF4-FFF2-40B4-BE49-F238E27FC236}">
                <a16:creationId xmlns:a16="http://schemas.microsoft.com/office/drawing/2014/main" id="{CF998873-5065-4366-A613-2BEE2FAA5BA7}"/>
              </a:ext>
            </a:extLst>
          </p:cNvPr>
          <p:cNvSpPr>
            <a:spLocks noGrp="1"/>
          </p:cNvSpPr>
          <p:nvPr>
            <p:ph type="title"/>
          </p:nvPr>
        </p:nvSpPr>
        <p:spPr>
          <a:xfrm>
            <a:off x="501837" y="515732"/>
            <a:ext cx="10972800" cy="1066800"/>
          </a:xfrm>
        </p:spPr>
        <p:txBody>
          <a:bodyPr>
            <a:normAutofit/>
          </a:bodyPr>
          <a:lstStyle/>
          <a:p>
            <a:r>
              <a:rPr lang="en-US" dirty="0"/>
              <a:t>Lesson 3: </a:t>
            </a:r>
            <a:r>
              <a:rPr lang="en-US" b="1" dirty="0"/>
              <a:t>Temperature Control (cont.)</a:t>
            </a:r>
          </a:p>
        </p:txBody>
      </p:sp>
    </p:spTree>
    <p:extLst>
      <p:ext uri="{BB962C8B-B14F-4D97-AF65-F5344CB8AC3E}">
        <p14:creationId xmlns:p14="http://schemas.microsoft.com/office/powerpoint/2010/main" val="2333136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11C13BF-511C-402B-A255-FBDD59AA75F1}"/>
              </a:ext>
            </a:extLst>
          </p:cNvPr>
          <p:cNvPicPr>
            <a:picLocks noChangeAspect="1"/>
          </p:cNvPicPr>
          <p:nvPr/>
        </p:nvPicPr>
        <p:blipFill>
          <a:blip r:embed="rId3"/>
          <a:stretch>
            <a:fillRect/>
          </a:stretch>
        </p:blipFill>
        <p:spPr>
          <a:xfrm>
            <a:off x="1007165" y="1189703"/>
            <a:ext cx="4191334" cy="5354158"/>
          </a:xfrm>
          <a:prstGeom prst="rect">
            <a:avLst/>
          </a:prstGeom>
        </p:spPr>
      </p:pic>
      <p:sp>
        <p:nvSpPr>
          <p:cNvPr id="2" name="Title 1"/>
          <p:cNvSpPr>
            <a:spLocks noGrp="1"/>
          </p:cNvSpPr>
          <p:nvPr>
            <p:ph type="title"/>
          </p:nvPr>
        </p:nvSpPr>
        <p:spPr>
          <a:xfrm>
            <a:off x="504609" y="487396"/>
            <a:ext cx="10972800" cy="733183"/>
          </a:xfrm>
        </p:spPr>
        <p:txBody>
          <a:bodyPr>
            <a:normAutofit/>
          </a:bodyPr>
          <a:lstStyle/>
          <a:p>
            <a:pPr algn="ctr"/>
            <a:r>
              <a:rPr lang="en-US" b="1" dirty="0">
                <a:solidFill>
                  <a:srgbClr val="FF0000"/>
                </a:solidFill>
              </a:rPr>
              <a:t>Temperature Danger Zone</a:t>
            </a:r>
          </a:p>
        </p:txBody>
      </p:sp>
      <p:grpSp>
        <p:nvGrpSpPr>
          <p:cNvPr id="18" name="Group 17">
            <a:extLst>
              <a:ext uri="{FF2B5EF4-FFF2-40B4-BE49-F238E27FC236}">
                <a16:creationId xmlns:a16="http://schemas.microsoft.com/office/drawing/2014/main" id="{42130284-2A33-4C8F-8C69-E3ECDFFF5F1C}"/>
              </a:ext>
            </a:extLst>
          </p:cNvPr>
          <p:cNvGrpSpPr/>
          <p:nvPr/>
        </p:nvGrpSpPr>
        <p:grpSpPr>
          <a:xfrm>
            <a:off x="4492487" y="1503578"/>
            <a:ext cx="6827768" cy="4346994"/>
            <a:chOff x="4611674" y="1503578"/>
            <a:chExt cx="6066831" cy="4346994"/>
          </a:xfrm>
        </p:grpSpPr>
        <p:pic>
          <p:nvPicPr>
            <p:cNvPr id="15" name="Picture 3" descr="keep cold foods cold.PNG">
              <a:extLst>
                <a:ext uri="{FF2B5EF4-FFF2-40B4-BE49-F238E27FC236}">
                  <a16:creationId xmlns:a16="http://schemas.microsoft.com/office/drawing/2014/main" id="{F1914E93-DC65-4890-813F-0BA875D7293D}"/>
                </a:ext>
              </a:extLst>
            </p:cNvPr>
            <p:cNvPicPr>
              <a:picLocks noChangeAspect="1"/>
            </p:cNvPicPr>
            <p:nvPr/>
          </p:nvPicPr>
          <p:blipFill>
            <a:blip r:embed="rId4" cstate="print"/>
            <a:srcRect/>
            <a:stretch>
              <a:fillRect/>
            </a:stretch>
          </p:blipFill>
          <p:spPr bwMode="auto">
            <a:xfrm>
              <a:off x="7994156" y="4557404"/>
              <a:ext cx="2463250" cy="1293168"/>
            </a:xfrm>
            <a:prstGeom prst="rect">
              <a:avLst/>
            </a:prstGeom>
            <a:noFill/>
            <a:ln w="9525">
              <a:noFill/>
              <a:miter lim="800000"/>
              <a:headEnd/>
              <a:tailEnd/>
            </a:ln>
          </p:spPr>
        </p:pic>
        <p:grpSp>
          <p:nvGrpSpPr>
            <p:cNvPr id="17" name="Group 16">
              <a:extLst>
                <a:ext uri="{FF2B5EF4-FFF2-40B4-BE49-F238E27FC236}">
                  <a16:creationId xmlns:a16="http://schemas.microsoft.com/office/drawing/2014/main" id="{4FD120F6-CA2B-4AF0-B858-68AF55AE7166}"/>
                </a:ext>
              </a:extLst>
            </p:cNvPr>
            <p:cNvGrpSpPr/>
            <p:nvPr/>
          </p:nvGrpSpPr>
          <p:grpSpPr>
            <a:xfrm>
              <a:off x="4611674" y="1503578"/>
              <a:ext cx="6066831" cy="4225885"/>
              <a:chOff x="5573205" y="1494151"/>
              <a:chExt cx="6066831" cy="4225885"/>
            </a:xfrm>
          </p:grpSpPr>
          <p:pic>
            <p:nvPicPr>
              <p:cNvPr id="13" name="Picture 4" descr="keep hot foods hot.PNG">
                <a:extLst>
                  <a:ext uri="{FF2B5EF4-FFF2-40B4-BE49-F238E27FC236}">
                    <a16:creationId xmlns:a16="http://schemas.microsoft.com/office/drawing/2014/main" id="{D020DA3E-E084-43DD-99B9-AB95B33D843F}"/>
                  </a:ext>
                </a:extLst>
              </p:cNvPr>
              <p:cNvPicPr>
                <a:picLocks noChangeAspect="1"/>
              </p:cNvPicPr>
              <p:nvPr/>
            </p:nvPicPr>
            <p:blipFill>
              <a:blip r:embed="rId5" cstate="print"/>
              <a:srcRect/>
              <a:stretch>
                <a:fillRect/>
              </a:stretch>
            </p:blipFill>
            <p:spPr bwMode="auto">
              <a:xfrm>
                <a:off x="9254295" y="1658341"/>
                <a:ext cx="2105170" cy="1273096"/>
              </a:xfrm>
              <a:prstGeom prst="rect">
                <a:avLst/>
              </a:prstGeom>
              <a:noFill/>
              <a:ln w="9525">
                <a:noFill/>
                <a:miter lim="800000"/>
                <a:headEnd/>
                <a:tailEnd/>
              </a:ln>
            </p:spPr>
          </p:pic>
          <p:sp>
            <p:nvSpPr>
              <p:cNvPr id="14" name="Rectangle 13">
                <a:extLst>
                  <a:ext uri="{FF2B5EF4-FFF2-40B4-BE49-F238E27FC236}">
                    <a16:creationId xmlns:a16="http://schemas.microsoft.com/office/drawing/2014/main" id="{721194B3-A3DB-443E-91DA-3058BE555814}"/>
                  </a:ext>
                </a:extLst>
              </p:cNvPr>
              <p:cNvSpPr/>
              <p:nvPr/>
            </p:nvSpPr>
            <p:spPr>
              <a:xfrm>
                <a:off x="6904721" y="1494151"/>
                <a:ext cx="2026646"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Good!</a:t>
                </a:r>
              </a:p>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Temperature</a:t>
                </a:r>
              </a:p>
            </p:txBody>
          </p:sp>
          <p:sp>
            <p:nvSpPr>
              <p:cNvPr id="16" name="Rectangle 15">
                <a:extLst>
                  <a:ext uri="{FF2B5EF4-FFF2-40B4-BE49-F238E27FC236}">
                    <a16:creationId xmlns:a16="http://schemas.microsoft.com/office/drawing/2014/main" id="{7141A3C0-2674-4CC8-9385-B73D27BE6F08}"/>
                  </a:ext>
                </a:extLst>
              </p:cNvPr>
              <p:cNvSpPr/>
              <p:nvPr/>
            </p:nvSpPr>
            <p:spPr>
              <a:xfrm>
                <a:off x="6954083" y="4519707"/>
                <a:ext cx="1901061"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Good!</a:t>
                </a:r>
              </a:p>
              <a:p>
                <a:pPr algn="ct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Temperature</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Rectangle 18">
                <a:extLst>
                  <a:ext uri="{FF2B5EF4-FFF2-40B4-BE49-F238E27FC236}">
                    <a16:creationId xmlns:a16="http://schemas.microsoft.com/office/drawing/2014/main" id="{627EAED1-C736-48A3-86D8-0AC75FF90A41}"/>
                  </a:ext>
                </a:extLst>
              </p:cNvPr>
              <p:cNvSpPr/>
              <p:nvPr/>
            </p:nvSpPr>
            <p:spPr>
              <a:xfrm>
                <a:off x="7035600" y="3027432"/>
                <a:ext cx="3307313" cy="123110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r>
                  <a:rPr lang="en-US" sz="5400" b="1" spc="50" dirty="0">
                    <a:ln w="11430"/>
                    <a:solidFill>
                      <a:srgbClr val="FF0000"/>
                    </a:solidFill>
                    <a:effectLst>
                      <a:outerShdw blurRad="76200" dist="50800" dir="5400000" algn="tl" rotWithShape="0">
                        <a:srgbClr val="000000">
                          <a:alpha val="65000"/>
                        </a:srgbClr>
                      </a:outerShdw>
                    </a:effectLst>
                    <a:latin typeface="Arial" charset="0"/>
                    <a:cs typeface="Arial" charset="0"/>
                  </a:rPr>
                  <a:t> BAD!</a:t>
                </a:r>
              </a:p>
              <a:p>
                <a:pPr fontAlgn="base">
                  <a:spcBef>
                    <a:spcPct val="0"/>
                  </a:spcBef>
                  <a:spcAft>
                    <a:spcPct val="0"/>
                  </a:spcAft>
                </a:pPr>
                <a:r>
                  <a:rPr lang="en-US" sz="2000" b="1" spc="50" dirty="0">
                    <a:ln w="11430"/>
                    <a:solidFill>
                      <a:srgbClr val="FF0000"/>
                    </a:solidFill>
                    <a:effectLst>
                      <a:outerShdw blurRad="76200" dist="50800" dir="5400000" algn="tl" rotWithShape="0">
                        <a:srgbClr val="000000">
                          <a:alpha val="65000"/>
                        </a:srgbClr>
                      </a:outerShdw>
                    </a:effectLst>
                    <a:latin typeface="Arial" charset="0"/>
                    <a:cs typeface="Arial" charset="0"/>
                  </a:rPr>
                  <a:t>Temperature Danger Zone </a:t>
                </a:r>
              </a:p>
            </p:txBody>
          </p:sp>
          <p:cxnSp>
            <p:nvCxnSpPr>
              <p:cNvPr id="21" name="Straight Connector 20">
                <a:extLst>
                  <a:ext uri="{FF2B5EF4-FFF2-40B4-BE49-F238E27FC236}">
                    <a16:creationId xmlns:a16="http://schemas.microsoft.com/office/drawing/2014/main" id="{76FC7F28-FA65-442C-8A10-B7CACCD829DF}"/>
                  </a:ext>
                </a:extLst>
              </p:cNvPr>
              <p:cNvCxnSpPr>
                <a:cxnSpLocks/>
              </p:cNvCxnSpPr>
              <p:nvPr/>
            </p:nvCxnSpPr>
            <p:spPr bwMode="auto">
              <a:xfrm flipV="1">
                <a:off x="5573205" y="3102138"/>
                <a:ext cx="6066831" cy="4107"/>
              </a:xfrm>
              <a:prstGeom prst="line">
                <a:avLst/>
              </a:prstGeom>
              <a:solidFill>
                <a:srgbClr val="00E4A8"/>
              </a:solidFill>
              <a:ln w="25400" cap="flat" cmpd="sng" algn="ctr">
                <a:solidFill>
                  <a:srgbClr val="000000"/>
                </a:solidFill>
                <a:prstDash val="solid"/>
                <a:miter lim="800000"/>
                <a:headEnd type="none" w="med" len="med"/>
                <a:tailEnd type="none" w="med" len="med"/>
              </a:ln>
              <a:effectLst/>
            </p:spPr>
          </p:cxnSp>
          <p:cxnSp>
            <p:nvCxnSpPr>
              <p:cNvPr id="24" name="Straight Connector 23">
                <a:extLst>
                  <a:ext uri="{FF2B5EF4-FFF2-40B4-BE49-F238E27FC236}">
                    <a16:creationId xmlns:a16="http://schemas.microsoft.com/office/drawing/2014/main" id="{6A9CFABD-3C04-4DE9-BDE0-E0BE16A4C15E}"/>
                  </a:ext>
                </a:extLst>
              </p:cNvPr>
              <p:cNvCxnSpPr>
                <a:cxnSpLocks/>
              </p:cNvCxnSpPr>
              <p:nvPr/>
            </p:nvCxnSpPr>
            <p:spPr bwMode="auto">
              <a:xfrm flipV="1">
                <a:off x="5573205" y="4568045"/>
                <a:ext cx="6066831" cy="48446"/>
              </a:xfrm>
              <a:prstGeom prst="line">
                <a:avLst/>
              </a:prstGeom>
              <a:solidFill>
                <a:srgbClr val="00E4A8"/>
              </a:solidFill>
              <a:ln w="25400" cap="flat" cmpd="sng" algn="ctr">
                <a:solidFill>
                  <a:srgbClr val="000000"/>
                </a:solidFill>
                <a:prstDash val="solid"/>
                <a:miter lim="800000"/>
                <a:headEnd type="none" w="med" len="med"/>
                <a:tailEnd type="none" w="med" len="med"/>
              </a:ln>
              <a:effectLst/>
            </p:spPr>
          </p:cxnSp>
        </p:grpSp>
      </p:grpSp>
      <p:sp>
        <p:nvSpPr>
          <p:cNvPr id="22" name="Arrow: Up-Down 21">
            <a:extLst>
              <a:ext uri="{FF2B5EF4-FFF2-40B4-BE49-F238E27FC236}">
                <a16:creationId xmlns:a16="http://schemas.microsoft.com/office/drawing/2014/main" id="{70B844C5-347E-420A-A0EE-7ED81CF0AE91}"/>
              </a:ext>
            </a:extLst>
          </p:cNvPr>
          <p:cNvSpPr/>
          <p:nvPr/>
        </p:nvSpPr>
        <p:spPr>
          <a:xfrm>
            <a:off x="5561931" y="1557151"/>
            <a:ext cx="484632" cy="1509427"/>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Up-Down 24">
            <a:extLst>
              <a:ext uri="{FF2B5EF4-FFF2-40B4-BE49-F238E27FC236}">
                <a16:creationId xmlns:a16="http://schemas.microsoft.com/office/drawing/2014/main" id="{8388982B-228B-4AAE-950A-841DF75FC764}"/>
              </a:ext>
            </a:extLst>
          </p:cNvPr>
          <p:cNvSpPr/>
          <p:nvPr/>
        </p:nvSpPr>
        <p:spPr>
          <a:xfrm>
            <a:off x="5565044" y="4666440"/>
            <a:ext cx="484632" cy="1293168"/>
          </a:xfrm>
          <a:prstGeom prst="up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Up-Down 25">
            <a:extLst>
              <a:ext uri="{FF2B5EF4-FFF2-40B4-BE49-F238E27FC236}">
                <a16:creationId xmlns:a16="http://schemas.microsoft.com/office/drawing/2014/main" id="{8347F77B-824A-4345-B17C-167C172BF7FC}"/>
              </a:ext>
            </a:extLst>
          </p:cNvPr>
          <p:cNvSpPr/>
          <p:nvPr/>
        </p:nvSpPr>
        <p:spPr>
          <a:xfrm>
            <a:off x="5561931" y="3111256"/>
            <a:ext cx="484632" cy="146210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472998A6-35ED-4CE7-9612-09AB6D3DB52D}"/>
              </a:ext>
            </a:extLst>
          </p:cNvPr>
          <p:cNvPicPr>
            <a:picLocks noChangeAspect="1"/>
          </p:cNvPicPr>
          <p:nvPr/>
        </p:nvPicPr>
        <p:blipFill>
          <a:blip r:embed="rId6"/>
          <a:stretch>
            <a:fillRect/>
          </a:stretch>
        </p:blipFill>
        <p:spPr>
          <a:xfrm>
            <a:off x="10351016" y="3190378"/>
            <a:ext cx="1316166" cy="1345809"/>
          </a:xfrm>
          <a:prstGeom prst="rect">
            <a:avLst/>
          </a:prstGeom>
        </p:spPr>
      </p:pic>
    </p:spTree>
    <p:extLst>
      <p:ext uri="{BB962C8B-B14F-4D97-AF65-F5344CB8AC3E}">
        <p14:creationId xmlns:p14="http://schemas.microsoft.com/office/powerpoint/2010/main" val="4162019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64" y="312917"/>
            <a:ext cx="10972800" cy="1066800"/>
          </a:xfrm>
        </p:spPr>
        <p:txBody>
          <a:bodyPr>
            <a:normAutofit/>
          </a:bodyPr>
          <a:lstStyle/>
          <a:p>
            <a:pPr algn="ctr"/>
            <a:r>
              <a:rPr lang="en-US" b="1" dirty="0">
                <a:solidFill>
                  <a:srgbClr val="FF0000"/>
                </a:solidFill>
              </a:rPr>
              <a:t>What is wrong with this picture?</a:t>
            </a:r>
          </a:p>
        </p:txBody>
      </p:sp>
      <p:pic>
        <p:nvPicPr>
          <p:cNvPr id="17" name="Picture 2">
            <a:extLst>
              <a:ext uri="{FF2B5EF4-FFF2-40B4-BE49-F238E27FC236}">
                <a16:creationId xmlns:a16="http://schemas.microsoft.com/office/drawing/2014/main" id="{86CCC1EA-54F6-4437-8660-C2586B6400A8}"/>
              </a:ext>
            </a:extLst>
          </p:cNvPr>
          <p:cNvPicPr>
            <a:picLocks noChangeAspect="1" noChangeArrowheads="1"/>
          </p:cNvPicPr>
          <p:nvPr/>
        </p:nvPicPr>
        <p:blipFill rotWithShape="1">
          <a:blip r:embed="rId3" cstate="print"/>
          <a:srcRect l="3650" t="12774" r="7896" b="12421"/>
          <a:stretch/>
        </p:blipFill>
        <p:spPr bwMode="auto">
          <a:xfrm>
            <a:off x="1325099" y="1265353"/>
            <a:ext cx="8777855" cy="5009958"/>
          </a:xfrm>
          <a:prstGeom prst="rect">
            <a:avLst/>
          </a:prstGeom>
          <a:noFill/>
          <a:ln w="9525">
            <a:noFill/>
            <a:miter lim="800000"/>
            <a:headEnd/>
            <a:tailEnd/>
          </a:ln>
        </p:spPr>
      </p:pic>
    </p:spTree>
    <p:extLst>
      <p:ext uri="{BB962C8B-B14F-4D97-AF65-F5344CB8AC3E}">
        <p14:creationId xmlns:p14="http://schemas.microsoft.com/office/powerpoint/2010/main" val="1684337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6CCC1EA-54F6-4437-8660-C2586B6400A8}"/>
              </a:ext>
            </a:extLst>
          </p:cNvPr>
          <p:cNvPicPr>
            <a:picLocks noChangeAspect="1" noChangeArrowheads="1"/>
          </p:cNvPicPr>
          <p:nvPr/>
        </p:nvPicPr>
        <p:blipFill rotWithShape="1">
          <a:blip r:embed="rId3" cstate="print"/>
          <a:srcRect l="3650" t="12774" r="7896" b="12421"/>
          <a:stretch/>
        </p:blipFill>
        <p:spPr bwMode="auto">
          <a:xfrm>
            <a:off x="1435796" y="1193938"/>
            <a:ext cx="9099913" cy="5193774"/>
          </a:xfrm>
          <a:prstGeom prst="rect">
            <a:avLst/>
          </a:prstGeom>
          <a:noFill/>
          <a:ln w="9525">
            <a:noFill/>
            <a:miter lim="800000"/>
            <a:headEnd/>
            <a:tailEnd/>
          </a:ln>
        </p:spPr>
      </p:pic>
      <p:sp>
        <p:nvSpPr>
          <p:cNvPr id="2" name="Title 1"/>
          <p:cNvSpPr>
            <a:spLocks noGrp="1"/>
          </p:cNvSpPr>
          <p:nvPr>
            <p:ph type="title"/>
          </p:nvPr>
        </p:nvSpPr>
        <p:spPr>
          <a:xfrm>
            <a:off x="386664" y="312917"/>
            <a:ext cx="10972800" cy="1066800"/>
          </a:xfrm>
        </p:spPr>
        <p:txBody>
          <a:bodyPr>
            <a:normAutofit/>
          </a:bodyPr>
          <a:lstStyle/>
          <a:p>
            <a:pPr algn="ctr"/>
            <a:r>
              <a:rPr lang="en-US" b="1" dirty="0">
                <a:solidFill>
                  <a:srgbClr val="FF0000"/>
                </a:solidFill>
              </a:rPr>
              <a:t>What is wrong with this picture?</a:t>
            </a:r>
          </a:p>
        </p:txBody>
      </p:sp>
      <p:grpSp>
        <p:nvGrpSpPr>
          <p:cNvPr id="3" name="Group 2">
            <a:extLst>
              <a:ext uri="{FF2B5EF4-FFF2-40B4-BE49-F238E27FC236}">
                <a16:creationId xmlns:a16="http://schemas.microsoft.com/office/drawing/2014/main" id="{F438E776-E29D-42A3-AFA3-AC363A2AADD1}"/>
              </a:ext>
            </a:extLst>
          </p:cNvPr>
          <p:cNvGrpSpPr/>
          <p:nvPr/>
        </p:nvGrpSpPr>
        <p:grpSpPr>
          <a:xfrm>
            <a:off x="1829079" y="2149253"/>
            <a:ext cx="6446532" cy="3144644"/>
            <a:chOff x="1177326" y="2015416"/>
            <a:chExt cx="6446532" cy="3013784"/>
          </a:xfrm>
        </p:grpSpPr>
        <p:sp>
          <p:nvSpPr>
            <p:cNvPr id="11" name="Oval 10">
              <a:extLst>
                <a:ext uri="{FF2B5EF4-FFF2-40B4-BE49-F238E27FC236}">
                  <a16:creationId xmlns:a16="http://schemas.microsoft.com/office/drawing/2014/main" id="{64CA30F9-9597-4154-955A-4FFF1FCA4B82}"/>
                </a:ext>
              </a:extLst>
            </p:cNvPr>
            <p:cNvSpPr/>
            <p:nvPr/>
          </p:nvSpPr>
          <p:spPr bwMode="auto">
            <a:xfrm rot="5400000">
              <a:off x="3940938" y="2417878"/>
              <a:ext cx="2786124" cy="19812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ahoma" pitchFamily="34" charset="0"/>
              </a:endParaRPr>
            </a:p>
          </p:txBody>
        </p:sp>
        <p:sp>
          <p:nvSpPr>
            <p:cNvPr id="12" name="Oval 11">
              <a:extLst>
                <a:ext uri="{FF2B5EF4-FFF2-40B4-BE49-F238E27FC236}">
                  <a16:creationId xmlns:a16="http://schemas.microsoft.com/office/drawing/2014/main" id="{5D561ECB-D42D-4060-9F7C-F7F085B23086}"/>
                </a:ext>
              </a:extLst>
            </p:cNvPr>
            <p:cNvSpPr/>
            <p:nvPr/>
          </p:nvSpPr>
          <p:spPr bwMode="auto">
            <a:xfrm rot="5400000">
              <a:off x="3162286" y="2797560"/>
              <a:ext cx="1447800" cy="1527858"/>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ahoma" pitchFamily="34" charset="0"/>
              </a:endParaRPr>
            </a:p>
          </p:txBody>
        </p:sp>
        <p:sp>
          <p:nvSpPr>
            <p:cNvPr id="13" name="Oval 12">
              <a:extLst>
                <a:ext uri="{FF2B5EF4-FFF2-40B4-BE49-F238E27FC236}">
                  <a16:creationId xmlns:a16="http://schemas.microsoft.com/office/drawing/2014/main" id="{A606C4EE-4645-44D3-865E-8CE90BA142E4}"/>
                </a:ext>
              </a:extLst>
            </p:cNvPr>
            <p:cNvSpPr/>
            <p:nvPr/>
          </p:nvSpPr>
          <p:spPr bwMode="auto">
            <a:xfrm rot="5400000">
              <a:off x="2541005" y="2723987"/>
              <a:ext cx="941534" cy="3668891"/>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ahoma" pitchFamily="34" charset="0"/>
              </a:endParaRPr>
            </a:p>
          </p:txBody>
        </p:sp>
        <p:sp>
          <p:nvSpPr>
            <p:cNvPr id="10" name="Oval 9">
              <a:extLst>
                <a:ext uri="{FF2B5EF4-FFF2-40B4-BE49-F238E27FC236}">
                  <a16:creationId xmlns:a16="http://schemas.microsoft.com/office/drawing/2014/main" id="{FE290491-5DBB-4768-AE45-27CA2B2C901F}"/>
                </a:ext>
              </a:extLst>
            </p:cNvPr>
            <p:cNvSpPr/>
            <p:nvPr/>
          </p:nvSpPr>
          <p:spPr bwMode="auto">
            <a:xfrm rot="5400000">
              <a:off x="6136029" y="3423620"/>
              <a:ext cx="1447800" cy="1527858"/>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ahoma" pitchFamily="34" charset="0"/>
              </a:endParaRPr>
            </a:p>
          </p:txBody>
        </p:sp>
      </p:grpSp>
      <p:sp>
        <p:nvSpPr>
          <p:cNvPr id="14" name="Oval 13">
            <a:extLst>
              <a:ext uri="{FF2B5EF4-FFF2-40B4-BE49-F238E27FC236}">
                <a16:creationId xmlns:a16="http://schemas.microsoft.com/office/drawing/2014/main" id="{E9785DC4-BD68-407C-B7AD-158BE8443F76}"/>
              </a:ext>
            </a:extLst>
          </p:cNvPr>
          <p:cNvSpPr/>
          <p:nvPr/>
        </p:nvSpPr>
        <p:spPr bwMode="auto">
          <a:xfrm>
            <a:off x="2263346" y="3030738"/>
            <a:ext cx="1510664" cy="1686103"/>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ahoma" pitchFamily="34" charset="0"/>
            </a:endParaRPr>
          </a:p>
        </p:txBody>
      </p:sp>
    </p:spTree>
    <p:extLst>
      <p:ext uri="{BB962C8B-B14F-4D97-AF65-F5344CB8AC3E}">
        <p14:creationId xmlns:p14="http://schemas.microsoft.com/office/powerpoint/2010/main" val="564188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BB1D22-35F5-44A0-8D12-260325FD398D}"/>
              </a:ext>
            </a:extLst>
          </p:cNvPr>
          <p:cNvSpPr>
            <a:spLocks noGrp="1"/>
          </p:cNvSpPr>
          <p:nvPr>
            <p:ph idx="1"/>
          </p:nvPr>
        </p:nvSpPr>
        <p:spPr>
          <a:xfrm>
            <a:off x="386665" y="1509350"/>
            <a:ext cx="11087972" cy="5179165"/>
          </a:xfrm>
        </p:spPr>
        <p:txBody>
          <a:bodyPr>
            <a:normAutofit/>
          </a:bodyPr>
          <a:lstStyle/>
          <a:p>
            <a:r>
              <a:rPr lang="en-US" sz="3000" dirty="0"/>
              <a:t>Reheating Food</a:t>
            </a:r>
          </a:p>
          <a:p>
            <a:pPr marL="801688" lvl="1" indent="-406400">
              <a:buFont typeface="Courier New" panose="02070309020205020404" pitchFamily="49" charset="0"/>
              <a:buChar char="o"/>
            </a:pPr>
            <a:r>
              <a:rPr lang="en-US" sz="2800" dirty="0"/>
              <a:t>Food that has been cooked and cooled can be reheated</a:t>
            </a:r>
          </a:p>
          <a:p>
            <a:pPr marL="1309688" lvl="2" indent="-508000">
              <a:buFont typeface="Wingdings" panose="05000000000000000000" pitchFamily="2" charset="2"/>
              <a:buChar char="§"/>
            </a:pPr>
            <a:r>
              <a:rPr lang="en-US" sz="2600" dirty="0"/>
              <a:t>165 </a:t>
            </a:r>
            <a:r>
              <a:rPr lang="en-US" sz="2600" kern="0" dirty="0">
                <a:cs typeface="Calibri" panose="020F0502020204030204" pitchFamily="34" charset="0"/>
              </a:rPr>
              <a:t>°F for 15 seconds</a:t>
            </a:r>
            <a:endParaRPr lang="en-US" sz="2600" dirty="0"/>
          </a:p>
          <a:p>
            <a:pPr marL="801688" indent="-406400">
              <a:buNone/>
            </a:pPr>
            <a:endParaRPr lang="en-US" sz="500" dirty="0"/>
          </a:p>
          <a:p>
            <a:pPr marL="395288" indent="-293688">
              <a:buFont typeface="Arial" panose="020B0604020202020204" pitchFamily="34" charset="0"/>
              <a:buChar char="•"/>
            </a:pPr>
            <a:r>
              <a:rPr lang="en-US" sz="3000" dirty="0"/>
              <a:t>Thawing Food</a:t>
            </a:r>
          </a:p>
          <a:p>
            <a:pPr marL="801688" lvl="1" indent="-406400">
              <a:buFont typeface="Courier New" panose="02070309020205020404" pitchFamily="49" charset="0"/>
              <a:buChar char="o"/>
            </a:pPr>
            <a:r>
              <a:rPr lang="en-US" sz="2800" dirty="0"/>
              <a:t>Do not thaw food at room temperature, which is the temperature danger zone, because bacteria can grow rapidly when thawing</a:t>
            </a:r>
          </a:p>
          <a:p>
            <a:pPr marL="801688" indent="-406400">
              <a:buNone/>
            </a:pPr>
            <a:endParaRPr lang="en-US" sz="500" dirty="0"/>
          </a:p>
          <a:p>
            <a:pPr marL="801688" lvl="1" indent="-406400">
              <a:buFont typeface="Courier New" panose="02070309020205020404" pitchFamily="49" charset="0"/>
              <a:buChar char="o"/>
            </a:pPr>
            <a:r>
              <a:rPr lang="en-US" sz="2800" dirty="0"/>
              <a:t>Acceptable ways to thaw food</a:t>
            </a:r>
          </a:p>
          <a:p>
            <a:pPr marL="1141413" lvl="2" indent="-339725">
              <a:buFont typeface="Wingdings" panose="05000000000000000000" pitchFamily="2" charset="2"/>
              <a:buChar char="§"/>
            </a:pPr>
            <a:r>
              <a:rPr lang="en-US" dirty="0"/>
              <a:t>   In the refrigerator at 41 </a:t>
            </a:r>
            <a:r>
              <a:rPr lang="en-US" kern="0" dirty="0">
                <a:cs typeface="Calibri" panose="020F0502020204030204" pitchFamily="34" charset="0"/>
              </a:rPr>
              <a:t>°F or below</a:t>
            </a:r>
          </a:p>
          <a:p>
            <a:pPr marL="1141413" lvl="2" indent="-339725">
              <a:buFont typeface="Wingdings" panose="05000000000000000000" pitchFamily="2" charset="2"/>
              <a:buChar char="§"/>
            </a:pPr>
            <a:r>
              <a:rPr lang="en-US" kern="0" dirty="0">
                <a:cs typeface="Calibri" panose="020F0502020204030204" pitchFamily="34" charset="0"/>
              </a:rPr>
              <a:t>   Under cool running water</a:t>
            </a:r>
          </a:p>
          <a:p>
            <a:pPr marL="1141413" lvl="2" indent="-339725">
              <a:buFont typeface="Wingdings" panose="05000000000000000000" pitchFamily="2" charset="2"/>
              <a:buChar char="§"/>
            </a:pPr>
            <a:r>
              <a:rPr lang="en-US" kern="0" dirty="0">
                <a:cs typeface="Calibri" panose="020F0502020204030204" pitchFamily="34" charset="0"/>
              </a:rPr>
              <a:t>   In the microwave</a:t>
            </a:r>
          </a:p>
          <a:p>
            <a:pPr marL="1141413" lvl="2" indent="-339725">
              <a:buFont typeface="Wingdings" panose="05000000000000000000" pitchFamily="2" charset="2"/>
              <a:buChar char="§"/>
            </a:pPr>
            <a:r>
              <a:rPr lang="en-US" kern="0" dirty="0">
                <a:cs typeface="Calibri" panose="020F0502020204030204" pitchFamily="34" charset="0"/>
              </a:rPr>
              <a:t>   As part of the cooking process</a:t>
            </a:r>
            <a:endParaRPr lang="x-none" dirty="0"/>
          </a:p>
        </p:txBody>
      </p:sp>
      <p:sp>
        <p:nvSpPr>
          <p:cNvPr id="10" name="Title 1">
            <a:extLst>
              <a:ext uri="{FF2B5EF4-FFF2-40B4-BE49-F238E27FC236}">
                <a16:creationId xmlns:a16="http://schemas.microsoft.com/office/drawing/2014/main" id="{D7A724FF-1C4D-4DD3-BCB0-42477531BE16}"/>
              </a:ext>
            </a:extLst>
          </p:cNvPr>
          <p:cNvSpPr>
            <a:spLocks noGrp="1"/>
          </p:cNvSpPr>
          <p:nvPr>
            <p:ph type="title"/>
          </p:nvPr>
        </p:nvSpPr>
        <p:spPr>
          <a:xfrm>
            <a:off x="501837" y="515732"/>
            <a:ext cx="10972800" cy="1066800"/>
          </a:xfrm>
        </p:spPr>
        <p:txBody>
          <a:bodyPr>
            <a:normAutofit/>
          </a:bodyPr>
          <a:lstStyle/>
          <a:p>
            <a:r>
              <a:rPr lang="en-US" dirty="0"/>
              <a:t>Lesson 3: </a:t>
            </a:r>
            <a:r>
              <a:rPr lang="en-US" b="1" dirty="0"/>
              <a:t>Temperature Control (cont.)</a:t>
            </a:r>
          </a:p>
        </p:txBody>
      </p:sp>
    </p:spTree>
    <p:extLst>
      <p:ext uri="{BB962C8B-B14F-4D97-AF65-F5344CB8AC3E}">
        <p14:creationId xmlns:p14="http://schemas.microsoft.com/office/powerpoint/2010/main" val="3020504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397727" y="1445126"/>
            <a:ext cx="10423907" cy="5306193"/>
          </a:xfrm>
        </p:spPr>
        <p:txBody>
          <a:bodyPr>
            <a:noAutofit/>
          </a:bodyPr>
          <a:lstStyle/>
          <a:p>
            <a:pPr marL="511175" lvl="1" indent="-457200" fontAlgn="base">
              <a:spcBef>
                <a:spcPts val="600"/>
              </a:spcBef>
              <a:spcAft>
                <a:spcPts val="200"/>
              </a:spcAft>
              <a:buSzPct val="100000"/>
              <a:buFont typeface="Arial" panose="020B0604020202020204" pitchFamily="34" charset="0"/>
              <a:buChar char="•"/>
              <a:defRPr/>
            </a:pPr>
            <a:r>
              <a:rPr lang="en-US" sz="3200" kern="0" dirty="0">
                <a:cs typeface="Times New Roman" panose="02020603050405020304" pitchFamily="18" charset="0"/>
              </a:rPr>
              <a:t>Ready-To-Eat (RTE) – means foods that are ready for consumption without any further cooking.</a:t>
            </a:r>
          </a:p>
          <a:p>
            <a:pPr marL="511175" lvl="1" indent="-457200" fontAlgn="base">
              <a:spcBef>
                <a:spcPts val="600"/>
              </a:spcBef>
              <a:spcAft>
                <a:spcPts val="200"/>
              </a:spcAft>
              <a:buSzPct val="100000"/>
              <a:buFont typeface="Arial" panose="020B0604020202020204" pitchFamily="34" charset="0"/>
              <a:buChar char="•"/>
              <a:defRPr/>
            </a:pPr>
            <a:r>
              <a:rPr lang="en-US" sz="3200" kern="0" dirty="0">
                <a:cs typeface="Times New Roman" panose="02020603050405020304" pitchFamily="18" charset="0"/>
              </a:rPr>
              <a:t>Cross-contamination is when contaminants from one food is transferred to another food.</a:t>
            </a:r>
          </a:p>
          <a:p>
            <a:pPr marL="1169988" lvl="2" indent="-457200" fontAlgn="base">
              <a:spcBef>
                <a:spcPts val="600"/>
              </a:spcBef>
              <a:spcAft>
                <a:spcPts val="200"/>
              </a:spcAft>
              <a:buSzPct val="100000"/>
              <a:buFont typeface="Wingdings" panose="05000000000000000000" pitchFamily="2" charset="2"/>
              <a:buChar char="Ø"/>
              <a:defRPr/>
            </a:pPr>
            <a:r>
              <a:rPr lang="en-US" sz="3100" kern="0" dirty="0">
                <a:cs typeface="Times New Roman" panose="02020603050405020304" pitchFamily="18" charset="0"/>
              </a:rPr>
              <a:t>Ex:  Bacteria on raw chicken transferred to ready-to-eat food.</a:t>
            </a:r>
          </a:p>
          <a:p>
            <a:pPr marL="511175" lvl="1" indent="-457200" fontAlgn="base">
              <a:spcBef>
                <a:spcPts val="600"/>
              </a:spcBef>
              <a:spcAft>
                <a:spcPts val="200"/>
              </a:spcAft>
              <a:buSzPct val="100000"/>
              <a:buFont typeface="Arial" panose="020B0604020202020204" pitchFamily="34" charset="0"/>
              <a:buChar char="•"/>
              <a:defRPr/>
            </a:pPr>
            <a:r>
              <a:rPr lang="en-US" sz="3200" kern="0" dirty="0">
                <a:cs typeface="Times New Roman" panose="02020603050405020304" pitchFamily="18" charset="0"/>
              </a:rPr>
              <a:t>Cross-contamination is when contaminants from a dirty surface is transferred to food.</a:t>
            </a:r>
          </a:p>
          <a:p>
            <a:pPr marL="1169988" lvl="1" indent="-457200" fontAlgn="base">
              <a:spcBef>
                <a:spcPts val="600"/>
              </a:spcBef>
              <a:spcAft>
                <a:spcPts val="200"/>
              </a:spcAft>
              <a:buSzPct val="100000"/>
              <a:buFont typeface="Wingdings" panose="05000000000000000000" pitchFamily="2" charset="2"/>
              <a:buChar char="Ø"/>
              <a:defRPr/>
            </a:pPr>
            <a:r>
              <a:rPr lang="en-US" sz="3200" kern="0" dirty="0">
                <a:cs typeface="Times New Roman" panose="02020603050405020304" pitchFamily="18" charset="0"/>
              </a:rPr>
              <a:t>Ex:  Cutting lettuce for salad on an unwashed cutting board and knife that were used to cut raw chicken.</a:t>
            </a:r>
          </a:p>
          <a:p>
            <a:pPr marL="53975" lvl="1" indent="0" fontAlgn="base">
              <a:spcBef>
                <a:spcPts val="600"/>
              </a:spcBef>
              <a:spcAft>
                <a:spcPts val="200"/>
              </a:spcAft>
              <a:buSzPct val="100000"/>
              <a:buNone/>
              <a:defRPr/>
            </a:pPr>
            <a:endParaRPr lang="en-US" sz="3200" kern="0" dirty="0">
              <a:latin typeface="Calibri" panose="020F0502020204030204" pitchFamily="34" charset="0"/>
            </a:endParaRPr>
          </a:p>
        </p:txBody>
      </p:sp>
      <p:sp>
        <p:nvSpPr>
          <p:cNvPr id="10" name="Title 1">
            <a:extLst>
              <a:ext uri="{FF2B5EF4-FFF2-40B4-BE49-F238E27FC236}">
                <a16:creationId xmlns:a16="http://schemas.microsoft.com/office/drawing/2014/main" id="{658A0DD1-0439-4CA5-8151-01092EB03A9D}"/>
              </a:ext>
            </a:extLst>
          </p:cNvPr>
          <p:cNvSpPr>
            <a:spLocks noGrp="1"/>
          </p:cNvSpPr>
          <p:nvPr>
            <p:ph type="title"/>
          </p:nvPr>
        </p:nvSpPr>
        <p:spPr>
          <a:xfrm>
            <a:off x="501837" y="515732"/>
            <a:ext cx="10972800" cy="1066800"/>
          </a:xfrm>
        </p:spPr>
        <p:txBody>
          <a:bodyPr>
            <a:normAutofit/>
          </a:bodyPr>
          <a:lstStyle/>
          <a:p>
            <a:r>
              <a:rPr lang="en-US" dirty="0"/>
              <a:t>Lesson 4: </a:t>
            </a:r>
            <a:r>
              <a:rPr lang="en-US" b="1" dirty="0"/>
              <a:t>Cross-Contamination</a:t>
            </a:r>
          </a:p>
        </p:txBody>
      </p:sp>
    </p:spTree>
    <p:extLst>
      <p:ext uri="{BB962C8B-B14F-4D97-AF65-F5344CB8AC3E}">
        <p14:creationId xmlns:p14="http://schemas.microsoft.com/office/powerpoint/2010/main" val="2788851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837" y="455451"/>
            <a:ext cx="10972800" cy="1066800"/>
          </a:xfrm>
        </p:spPr>
        <p:txBody>
          <a:bodyPr>
            <a:normAutofit/>
          </a:bodyPr>
          <a:lstStyle/>
          <a:p>
            <a:pPr algn="ctr"/>
            <a:r>
              <a:rPr lang="en-US" sz="4500" b="1" dirty="0"/>
              <a:t>Examples of Cross-Contamination (cont.)</a:t>
            </a:r>
            <a:endParaRPr lang="en-US" sz="4500" dirty="0"/>
          </a:p>
        </p:txBody>
      </p:sp>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6062636" y="1749287"/>
            <a:ext cx="5296829" cy="3884771"/>
          </a:xfrm>
        </p:spPr>
        <p:txBody>
          <a:bodyPr>
            <a:normAutofit fontScale="25000" lnSpcReduction="20000"/>
          </a:bodyPr>
          <a:lstStyle/>
          <a:p>
            <a:pPr marL="511175" lvl="1" indent="-457200" fontAlgn="base">
              <a:spcBef>
                <a:spcPts val="0"/>
              </a:spcBef>
              <a:spcAft>
                <a:spcPts val="200"/>
              </a:spcAft>
              <a:buSzPct val="100000"/>
              <a:buFont typeface="Arial" panose="020B0604020202020204" pitchFamily="34" charset="0"/>
              <a:buChar char="•"/>
              <a:defRPr/>
            </a:pPr>
            <a:r>
              <a:rPr lang="en-US" sz="15200" kern="0" dirty="0">
                <a:latin typeface="Calibri" panose="020F0502020204030204" pitchFamily="34" charset="0"/>
              </a:rPr>
              <a:t>Notice the raw and ready-to-eat foods in the picture</a:t>
            </a:r>
          </a:p>
          <a:p>
            <a:pPr marL="53975" lvl="1" indent="0" fontAlgn="base">
              <a:spcBef>
                <a:spcPts val="0"/>
              </a:spcBef>
              <a:spcAft>
                <a:spcPts val="200"/>
              </a:spcAft>
              <a:buSzPct val="100000"/>
              <a:buNone/>
              <a:defRPr/>
            </a:pPr>
            <a:endParaRPr lang="en-US" sz="15200" kern="0" dirty="0">
              <a:latin typeface="Calibri" panose="020F0502020204030204" pitchFamily="34" charset="0"/>
            </a:endParaRPr>
          </a:p>
          <a:p>
            <a:pPr marL="511175" lvl="1" indent="-457200" fontAlgn="base">
              <a:spcBef>
                <a:spcPts val="0"/>
              </a:spcBef>
              <a:spcAft>
                <a:spcPts val="200"/>
              </a:spcAft>
              <a:buSzPct val="100000"/>
              <a:buFont typeface="Arial" panose="020B0604020202020204" pitchFamily="34" charset="0"/>
              <a:buChar char="•"/>
              <a:defRPr/>
            </a:pPr>
            <a:r>
              <a:rPr lang="en-US" sz="15200" b="1" kern="0" dirty="0">
                <a:latin typeface="Calibri" panose="020F0502020204030204" pitchFamily="34" charset="0"/>
              </a:rPr>
              <a:t>The same cutting board was used to prepare both types of food</a:t>
            </a:r>
          </a:p>
          <a:p>
            <a:pPr marL="53975" lvl="1" indent="0" fontAlgn="base">
              <a:spcBef>
                <a:spcPts val="0"/>
              </a:spcBef>
              <a:spcAft>
                <a:spcPts val="200"/>
              </a:spcAft>
              <a:buSzPct val="100000"/>
              <a:buNone/>
              <a:defRPr/>
            </a:pPr>
            <a:endParaRPr lang="en-US" sz="3000" kern="0" dirty="0">
              <a:latin typeface="Calibri" panose="020F0502020204030204" pitchFamily="34" charset="0"/>
            </a:endParaRPr>
          </a:p>
        </p:txBody>
      </p:sp>
      <p:pic>
        <p:nvPicPr>
          <p:cNvPr id="9" name="Picture 2">
            <a:extLst>
              <a:ext uri="{FF2B5EF4-FFF2-40B4-BE49-F238E27FC236}">
                <a16:creationId xmlns:a16="http://schemas.microsoft.com/office/drawing/2014/main" id="{54E88D08-E133-4DB0-BB68-5C6399C788E3}"/>
              </a:ext>
            </a:extLst>
          </p:cNvPr>
          <p:cNvPicPr>
            <a:picLocks noGrp="1" noChangeAspect="1" noChangeArrowheads="1"/>
          </p:cNvPicPr>
          <p:nvPr>
            <p:ph sz="half" idx="2"/>
          </p:nvPr>
        </p:nvPicPr>
        <p:blipFill>
          <a:blip r:embed="rId3" cstate="print"/>
          <a:srcRect l="6367" t="4326" r="3419" b="7864"/>
          <a:stretch>
            <a:fillRect/>
          </a:stretch>
        </p:blipFill>
        <p:spPr bwMode="auto">
          <a:xfrm>
            <a:off x="344252" y="1572071"/>
            <a:ext cx="5206995" cy="4830478"/>
          </a:xfrm>
          <a:prstGeom prst="rect">
            <a:avLst/>
          </a:prstGeom>
          <a:noFill/>
          <a:ln w="9525">
            <a:noFill/>
            <a:miter lim="800000"/>
            <a:headEnd/>
            <a:tailEnd/>
          </a:ln>
        </p:spPr>
      </p:pic>
      <p:sp>
        <p:nvSpPr>
          <p:cNvPr id="11" name="Rectangle 10">
            <a:extLst>
              <a:ext uri="{FF2B5EF4-FFF2-40B4-BE49-F238E27FC236}">
                <a16:creationId xmlns:a16="http://schemas.microsoft.com/office/drawing/2014/main" id="{E877C3CF-4ECB-4973-91FF-C4CFFE33657E}"/>
              </a:ext>
            </a:extLst>
          </p:cNvPr>
          <p:cNvSpPr/>
          <p:nvPr/>
        </p:nvSpPr>
        <p:spPr>
          <a:xfrm>
            <a:off x="344252" y="1461977"/>
            <a:ext cx="1774521"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rPr>
              <a:t>BAD!</a:t>
            </a:r>
          </a:p>
        </p:txBody>
      </p:sp>
    </p:spTree>
    <p:extLst>
      <p:ext uri="{BB962C8B-B14F-4D97-AF65-F5344CB8AC3E}">
        <p14:creationId xmlns:p14="http://schemas.microsoft.com/office/powerpoint/2010/main" val="703876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837" y="455451"/>
            <a:ext cx="10972800" cy="1066800"/>
          </a:xfrm>
        </p:spPr>
        <p:txBody>
          <a:bodyPr>
            <a:normAutofit/>
          </a:bodyPr>
          <a:lstStyle/>
          <a:p>
            <a:pPr algn="ctr"/>
            <a:r>
              <a:rPr lang="en-US" sz="4500" b="1" dirty="0"/>
              <a:t>Examples of Cross-Contamination </a:t>
            </a:r>
            <a:r>
              <a:rPr lang="en-US" b="1" dirty="0"/>
              <a:t>(cont.)</a:t>
            </a:r>
            <a:endParaRPr lang="en-US" dirty="0"/>
          </a:p>
        </p:txBody>
      </p:sp>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5835258" y="1484097"/>
            <a:ext cx="6129364" cy="4572203"/>
          </a:xfrm>
        </p:spPr>
        <p:txBody>
          <a:bodyPr>
            <a:normAutofit fontScale="92500" lnSpcReduction="10000"/>
          </a:bodyPr>
          <a:lstStyle/>
          <a:p>
            <a:pPr marL="511175" lvl="1" indent="-457200" fontAlgn="base">
              <a:spcBef>
                <a:spcPts val="0"/>
              </a:spcBef>
              <a:spcAft>
                <a:spcPts val="200"/>
              </a:spcAft>
              <a:buSzPct val="100000"/>
              <a:buFont typeface="Arial" panose="020B0604020202020204" pitchFamily="34" charset="0"/>
              <a:buChar char="•"/>
              <a:defRPr/>
            </a:pPr>
            <a:r>
              <a:rPr lang="en-US" sz="3800" kern="0" dirty="0">
                <a:latin typeface="Calibri" panose="020F0502020204030204" pitchFamily="34" charset="0"/>
              </a:rPr>
              <a:t>Dirty cloth placed on cutting-board</a:t>
            </a:r>
          </a:p>
          <a:p>
            <a:pPr marL="53975" lvl="1" indent="0" fontAlgn="base">
              <a:spcBef>
                <a:spcPts val="0"/>
              </a:spcBef>
              <a:spcAft>
                <a:spcPts val="200"/>
              </a:spcAft>
              <a:buSzPct val="100000"/>
              <a:buNone/>
              <a:defRPr/>
            </a:pPr>
            <a:endParaRPr lang="en-US" sz="3800" kern="0" dirty="0">
              <a:latin typeface="Calibri" panose="020F0502020204030204" pitchFamily="34" charset="0"/>
            </a:endParaRPr>
          </a:p>
          <a:p>
            <a:pPr marL="511175" lvl="1" indent="-457200" fontAlgn="base">
              <a:spcBef>
                <a:spcPts val="0"/>
              </a:spcBef>
              <a:spcAft>
                <a:spcPts val="200"/>
              </a:spcAft>
              <a:buSzPct val="100000"/>
              <a:buFont typeface="Arial" panose="020B0604020202020204" pitchFamily="34" charset="0"/>
              <a:buChar char="•"/>
              <a:defRPr/>
            </a:pPr>
            <a:r>
              <a:rPr lang="en-US" sz="3800" b="1" kern="0" dirty="0">
                <a:latin typeface="Calibri" panose="020F0502020204030204" pitchFamily="34" charset="0"/>
              </a:rPr>
              <a:t>Potential for cross-contamination</a:t>
            </a:r>
          </a:p>
          <a:p>
            <a:pPr marL="511175" lvl="1" indent="-457200" fontAlgn="base">
              <a:spcBef>
                <a:spcPts val="0"/>
              </a:spcBef>
              <a:spcAft>
                <a:spcPts val="200"/>
              </a:spcAft>
              <a:buSzPct val="100000"/>
              <a:buFont typeface="Arial" panose="020B0604020202020204" pitchFamily="34" charset="0"/>
              <a:buChar char="•"/>
              <a:defRPr/>
            </a:pPr>
            <a:endParaRPr lang="en-US" sz="3800" b="1" kern="0" dirty="0">
              <a:latin typeface="Calibri" panose="020F0502020204030204" pitchFamily="34" charset="0"/>
            </a:endParaRPr>
          </a:p>
          <a:p>
            <a:pPr marL="511175" lvl="1" indent="-457200" fontAlgn="base">
              <a:spcBef>
                <a:spcPts val="0"/>
              </a:spcBef>
              <a:spcAft>
                <a:spcPts val="200"/>
              </a:spcAft>
              <a:buSzPct val="100000"/>
              <a:buFont typeface="Arial" panose="020B0604020202020204" pitchFamily="34" charset="0"/>
              <a:buChar char="•"/>
              <a:defRPr/>
            </a:pPr>
            <a:r>
              <a:rPr lang="en-US" sz="3800" kern="0" dirty="0">
                <a:latin typeface="Calibri" panose="020F0502020204030204" pitchFamily="34" charset="0"/>
              </a:rPr>
              <a:t>Store wiping cloths in sanitizing solution when not in use AND after every use</a:t>
            </a:r>
          </a:p>
          <a:p>
            <a:pPr marL="53975" lvl="1" indent="0" fontAlgn="base">
              <a:spcBef>
                <a:spcPts val="0"/>
              </a:spcBef>
              <a:spcAft>
                <a:spcPts val="200"/>
              </a:spcAft>
              <a:buSzPct val="100000"/>
              <a:buNone/>
              <a:defRPr/>
            </a:pPr>
            <a:endParaRPr lang="en-US" sz="3000" kern="0" dirty="0">
              <a:latin typeface="Calibri" panose="020F0502020204030204" pitchFamily="34" charset="0"/>
            </a:endParaRPr>
          </a:p>
        </p:txBody>
      </p:sp>
      <p:pic>
        <p:nvPicPr>
          <p:cNvPr id="13" name="Picture 6" descr="IMGP2176.JPG">
            <a:extLst>
              <a:ext uri="{FF2B5EF4-FFF2-40B4-BE49-F238E27FC236}">
                <a16:creationId xmlns:a16="http://schemas.microsoft.com/office/drawing/2014/main" id="{2F210218-176A-4C70-97BE-E92631746606}"/>
              </a:ext>
            </a:extLst>
          </p:cNvPr>
          <p:cNvPicPr>
            <a:picLocks noChangeAspect="1"/>
          </p:cNvPicPr>
          <p:nvPr/>
        </p:nvPicPr>
        <p:blipFill>
          <a:blip r:embed="rId3" cstate="print"/>
          <a:srcRect/>
          <a:stretch>
            <a:fillRect/>
          </a:stretch>
        </p:blipFill>
        <p:spPr bwMode="auto">
          <a:xfrm>
            <a:off x="227378" y="1652963"/>
            <a:ext cx="5443185" cy="4341875"/>
          </a:xfrm>
          <a:prstGeom prst="rect">
            <a:avLst/>
          </a:prstGeom>
          <a:noFill/>
          <a:ln w="9525">
            <a:noFill/>
            <a:miter lim="800000"/>
            <a:headEnd/>
            <a:tailEnd/>
          </a:ln>
        </p:spPr>
      </p:pic>
      <p:sp>
        <p:nvSpPr>
          <p:cNvPr id="11" name="Rectangle 10">
            <a:extLst>
              <a:ext uri="{FF2B5EF4-FFF2-40B4-BE49-F238E27FC236}">
                <a16:creationId xmlns:a16="http://schemas.microsoft.com/office/drawing/2014/main" id="{E877C3CF-4ECB-4973-91FF-C4CFFE33657E}"/>
              </a:ext>
            </a:extLst>
          </p:cNvPr>
          <p:cNvSpPr/>
          <p:nvPr/>
        </p:nvSpPr>
        <p:spPr>
          <a:xfrm>
            <a:off x="227378" y="1572071"/>
            <a:ext cx="1774521"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rPr>
              <a:t>BAD!</a:t>
            </a:r>
          </a:p>
        </p:txBody>
      </p:sp>
    </p:spTree>
    <p:extLst>
      <p:ext uri="{BB962C8B-B14F-4D97-AF65-F5344CB8AC3E}">
        <p14:creationId xmlns:p14="http://schemas.microsoft.com/office/powerpoint/2010/main" val="160382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9147"/>
            <a:ext cx="10972800" cy="1066800"/>
          </a:xfrm>
        </p:spPr>
        <p:txBody>
          <a:bodyPr>
            <a:normAutofit fontScale="90000"/>
          </a:bodyPr>
          <a:lstStyle/>
          <a:p>
            <a:pPr algn="ctr"/>
            <a:r>
              <a:rPr lang="en-US" sz="5000" b="1" dirty="0"/>
              <a:t>Examples of Cross-Contamination </a:t>
            </a:r>
            <a:r>
              <a:rPr lang="en-US" b="1" dirty="0"/>
              <a:t>(cont’d)</a:t>
            </a:r>
            <a:br>
              <a:rPr lang="en-US" b="1" dirty="0">
                <a:solidFill>
                  <a:srgbClr val="0070C0"/>
                </a:solidFill>
                <a:latin typeface="Calibri" panose="020F0502020204030204" pitchFamily="34" charset="0"/>
              </a:rPr>
            </a:br>
            <a:endParaRPr lang="en-US" dirty="0"/>
          </a:p>
        </p:txBody>
      </p:sp>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367990" y="1334755"/>
            <a:ext cx="11441151" cy="1397293"/>
          </a:xfrm>
        </p:spPr>
        <p:txBody>
          <a:bodyPr>
            <a:normAutofit/>
          </a:bodyPr>
          <a:lstStyle/>
          <a:p>
            <a:pPr marL="53975" lvl="1" indent="0" fontAlgn="base">
              <a:spcBef>
                <a:spcPts val="0"/>
              </a:spcBef>
              <a:spcAft>
                <a:spcPts val="200"/>
              </a:spcAft>
              <a:buSzPct val="100000"/>
              <a:buNone/>
              <a:defRPr/>
            </a:pPr>
            <a:r>
              <a:rPr lang="en-US" sz="3000" kern="0" dirty="0">
                <a:latin typeface="Calibri" panose="020F0502020204030204" pitchFamily="34" charset="0"/>
              </a:rPr>
              <a:t>Contaminants on food can drip or fall onto other foods below, so </a:t>
            </a:r>
            <a:r>
              <a:rPr lang="en-US" sz="3000" b="1" kern="0" dirty="0">
                <a:latin typeface="Calibri" panose="020F0502020204030204" pitchFamily="34" charset="0"/>
              </a:rPr>
              <a:t>place those with the greatest potential for contamination at the bottom</a:t>
            </a:r>
          </a:p>
        </p:txBody>
      </p:sp>
      <p:grpSp>
        <p:nvGrpSpPr>
          <p:cNvPr id="4" name="Group 3">
            <a:extLst>
              <a:ext uri="{FF2B5EF4-FFF2-40B4-BE49-F238E27FC236}">
                <a16:creationId xmlns:a16="http://schemas.microsoft.com/office/drawing/2014/main" id="{74E48F28-8C1F-44CC-8504-F0C1D33BA295}"/>
              </a:ext>
            </a:extLst>
          </p:cNvPr>
          <p:cNvGrpSpPr/>
          <p:nvPr/>
        </p:nvGrpSpPr>
        <p:grpSpPr>
          <a:xfrm>
            <a:off x="2419815" y="2401555"/>
            <a:ext cx="6768791" cy="4209857"/>
            <a:chOff x="2419815" y="2401555"/>
            <a:chExt cx="6768791" cy="4209857"/>
          </a:xfrm>
        </p:grpSpPr>
        <p:pic>
          <p:nvPicPr>
            <p:cNvPr id="27" name="Picture 3">
              <a:extLst>
                <a:ext uri="{FF2B5EF4-FFF2-40B4-BE49-F238E27FC236}">
                  <a16:creationId xmlns:a16="http://schemas.microsoft.com/office/drawing/2014/main" id="{E160754F-65F8-490D-ADDF-17A0769BE3CA}"/>
                </a:ext>
              </a:extLst>
            </p:cNvPr>
            <p:cNvPicPr>
              <a:picLocks noChangeAspect="1"/>
            </p:cNvPicPr>
            <p:nvPr/>
          </p:nvPicPr>
          <p:blipFill>
            <a:blip r:embed="rId3" cstate="print">
              <a:clrChange>
                <a:clrFrom>
                  <a:srgbClr val="FFFFFF"/>
                </a:clrFrom>
                <a:clrTo>
                  <a:srgbClr val="FFFFFF">
                    <a:alpha val="0"/>
                  </a:srgbClr>
                </a:clrTo>
              </a:clrChange>
            </a:blip>
            <a:srcRect l="1459" t="10001" r="12708" b="14444"/>
            <a:stretch>
              <a:fillRect/>
            </a:stretch>
          </p:blipFill>
          <p:spPr bwMode="auto">
            <a:xfrm>
              <a:off x="2419815" y="2401555"/>
              <a:ext cx="6768791" cy="4209857"/>
            </a:xfrm>
            <a:prstGeom prst="rect">
              <a:avLst/>
            </a:prstGeom>
            <a:noFill/>
            <a:ln w="9525">
              <a:noFill/>
              <a:miter lim="800000"/>
              <a:headEnd/>
              <a:tailEnd/>
            </a:ln>
          </p:spPr>
        </p:pic>
        <p:pic>
          <p:nvPicPr>
            <p:cNvPr id="3" name="Picture 2">
              <a:extLst>
                <a:ext uri="{FF2B5EF4-FFF2-40B4-BE49-F238E27FC236}">
                  <a16:creationId xmlns:a16="http://schemas.microsoft.com/office/drawing/2014/main" id="{B7631AA1-9F77-4376-9385-55F6D5621484}"/>
                </a:ext>
              </a:extLst>
            </p:cNvPr>
            <p:cNvPicPr>
              <a:picLocks noChangeAspect="1"/>
            </p:cNvPicPr>
            <p:nvPr/>
          </p:nvPicPr>
          <p:blipFill>
            <a:blip r:embed="rId4"/>
            <a:stretch>
              <a:fillRect/>
            </a:stretch>
          </p:blipFill>
          <p:spPr>
            <a:xfrm>
              <a:off x="5891645" y="3726522"/>
              <a:ext cx="1070264" cy="588833"/>
            </a:xfrm>
            <a:prstGeom prst="rect">
              <a:avLst/>
            </a:prstGeom>
          </p:spPr>
        </p:pic>
      </p:grpSp>
    </p:spTree>
    <p:extLst>
      <p:ext uri="{BB962C8B-B14F-4D97-AF65-F5344CB8AC3E}">
        <p14:creationId xmlns:p14="http://schemas.microsoft.com/office/powerpoint/2010/main" val="1187661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9147"/>
            <a:ext cx="10972800" cy="1066800"/>
          </a:xfrm>
        </p:spPr>
        <p:txBody>
          <a:bodyPr>
            <a:normAutofit fontScale="90000"/>
          </a:bodyPr>
          <a:lstStyle/>
          <a:p>
            <a:pPr algn="ctr"/>
            <a:r>
              <a:rPr lang="en-US" sz="5000" b="1" dirty="0"/>
              <a:t>Examples of Cross-Contamination </a:t>
            </a:r>
            <a:r>
              <a:rPr lang="en-US" b="1" dirty="0"/>
              <a:t>(cont.)</a:t>
            </a:r>
            <a:br>
              <a:rPr lang="en-US" b="1" dirty="0">
                <a:solidFill>
                  <a:srgbClr val="0070C0"/>
                </a:solidFill>
                <a:latin typeface="Calibri" panose="020F0502020204030204" pitchFamily="34" charset="0"/>
              </a:rPr>
            </a:br>
            <a:endParaRPr lang="en-US" dirty="0"/>
          </a:p>
        </p:txBody>
      </p:sp>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367990" y="1334756"/>
            <a:ext cx="10376467" cy="1066800"/>
          </a:xfrm>
        </p:spPr>
        <p:txBody>
          <a:bodyPr>
            <a:normAutofit/>
          </a:bodyPr>
          <a:lstStyle/>
          <a:p>
            <a:pPr marL="53975" lvl="1" indent="0" algn="ctr" fontAlgn="base">
              <a:spcBef>
                <a:spcPts val="0"/>
              </a:spcBef>
              <a:spcAft>
                <a:spcPts val="200"/>
              </a:spcAft>
              <a:buSzPct val="100000"/>
              <a:buNone/>
              <a:defRPr/>
            </a:pPr>
            <a:r>
              <a:rPr lang="en-US" sz="3800" kern="0" dirty="0">
                <a:solidFill>
                  <a:srgbClr val="FF0000"/>
                </a:solidFill>
                <a:latin typeface="Calibri" panose="020F0502020204030204" pitchFamily="34" charset="0"/>
              </a:rPr>
              <a:t>What’s </a:t>
            </a:r>
            <a:r>
              <a:rPr lang="en-US" sz="3800" b="1" kern="0" dirty="0">
                <a:solidFill>
                  <a:srgbClr val="FF0000"/>
                </a:solidFill>
                <a:latin typeface="Calibri" panose="020F0502020204030204" pitchFamily="34" charset="0"/>
              </a:rPr>
              <a:t>wrong</a:t>
            </a:r>
            <a:r>
              <a:rPr lang="en-US" sz="3800" kern="0" dirty="0">
                <a:solidFill>
                  <a:srgbClr val="FF0000"/>
                </a:solidFill>
                <a:latin typeface="Calibri" panose="020F0502020204030204" pitchFamily="34" charset="0"/>
              </a:rPr>
              <a:t> with this picture?</a:t>
            </a:r>
            <a:endParaRPr lang="en-US" sz="3800" b="1" kern="0" dirty="0">
              <a:solidFill>
                <a:srgbClr val="FF0000"/>
              </a:solidFill>
              <a:latin typeface="Calibri" panose="020F0502020204030204" pitchFamily="34" charset="0"/>
            </a:endParaRPr>
          </a:p>
          <a:p>
            <a:pPr marL="53975" lvl="1" indent="0" fontAlgn="base">
              <a:spcBef>
                <a:spcPts val="0"/>
              </a:spcBef>
              <a:spcAft>
                <a:spcPts val="200"/>
              </a:spcAft>
              <a:buSzPct val="100000"/>
              <a:buNone/>
              <a:defRPr/>
            </a:pPr>
            <a:endParaRPr lang="en-US" sz="3000" kern="0" dirty="0">
              <a:latin typeface="Calibri" panose="020F0502020204030204" pitchFamily="34" charset="0"/>
            </a:endParaRPr>
          </a:p>
        </p:txBody>
      </p:sp>
      <p:pic>
        <p:nvPicPr>
          <p:cNvPr id="9" name="Picture 2">
            <a:extLst>
              <a:ext uri="{FF2B5EF4-FFF2-40B4-BE49-F238E27FC236}">
                <a16:creationId xmlns:a16="http://schemas.microsoft.com/office/drawing/2014/main" id="{9428D4E0-919B-4A2E-A3BC-7667C4579024}"/>
              </a:ext>
            </a:extLst>
          </p:cNvPr>
          <p:cNvPicPr>
            <a:picLocks noChangeAspect="1" noChangeArrowheads="1"/>
          </p:cNvPicPr>
          <p:nvPr/>
        </p:nvPicPr>
        <p:blipFill>
          <a:blip r:embed="rId3" cstate="print"/>
          <a:srcRect l="4662" r="3178"/>
          <a:stretch>
            <a:fillRect/>
          </a:stretch>
        </p:blipFill>
        <p:spPr bwMode="auto">
          <a:xfrm>
            <a:off x="2682244" y="2073533"/>
            <a:ext cx="5780569" cy="4419600"/>
          </a:xfrm>
          <a:prstGeom prst="rect">
            <a:avLst/>
          </a:prstGeom>
          <a:noFill/>
          <a:ln w="9525">
            <a:noFill/>
            <a:miter lim="800000"/>
            <a:headEnd/>
            <a:tailEnd/>
          </a:ln>
        </p:spPr>
      </p:pic>
      <p:sp>
        <p:nvSpPr>
          <p:cNvPr id="14" name="TextBox 13">
            <a:extLst>
              <a:ext uri="{FF2B5EF4-FFF2-40B4-BE49-F238E27FC236}">
                <a16:creationId xmlns:a16="http://schemas.microsoft.com/office/drawing/2014/main" id="{8A8F196E-A358-4BA1-BD65-E36C28D051E6}"/>
              </a:ext>
            </a:extLst>
          </p:cNvPr>
          <p:cNvSpPr txBox="1"/>
          <p:nvPr/>
        </p:nvSpPr>
        <p:spPr>
          <a:xfrm>
            <a:off x="754673" y="4553634"/>
            <a:ext cx="1530916" cy="461665"/>
          </a:xfrm>
          <a:prstGeom prst="rect">
            <a:avLst/>
          </a:prstGeom>
          <a:noFill/>
        </p:spPr>
        <p:txBody>
          <a:bodyPr wrap="square" rtlCol="0">
            <a:spAutoFit/>
          </a:bodyPr>
          <a:lstStyle/>
          <a:p>
            <a:pPr fontAlgn="base">
              <a:spcBef>
                <a:spcPct val="0"/>
              </a:spcBef>
              <a:spcAft>
                <a:spcPct val="0"/>
              </a:spcAft>
            </a:pPr>
            <a:r>
              <a:rPr lang="en-US" sz="2400" dirty="0">
                <a:solidFill>
                  <a:srgbClr val="FF0000"/>
                </a:solidFill>
                <a:cs typeface="Calibri" panose="020F0502020204030204" pitchFamily="34" charset="0"/>
              </a:rPr>
              <a:t>Raw meat</a:t>
            </a:r>
          </a:p>
        </p:txBody>
      </p:sp>
      <p:cxnSp>
        <p:nvCxnSpPr>
          <p:cNvPr id="15" name="Straight Arrow Connector 14">
            <a:extLst>
              <a:ext uri="{FF2B5EF4-FFF2-40B4-BE49-F238E27FC236}">
                <a16:creationId xmlns:a16="http://schemas.microsoft.com/office/drawing/2014/main" id="{6DDF311D-68C7-40CB-91C4-CC6FD678DC36}"/>
              </a:ext>
            </a:extLst>
          </p:cNvPr>
          <p:cNvCxnSpPr/>
          <p:nvPr/>
        </p:nvCxnSpPr>
        <p:spPr bwMode="auto">
          <a:xfrm>
            <a:off x="2432825" y="4784467"/>
            <a:ext cx="1524000" cy="184666"/>
          </a:xfrm>
          <a:prstGeom prst="straightConnector1">
            <a:avLst/>
          </a:prstGeom>
          <a:solidFill>
            <a:srgbClr val="00E4A8"/>
          </a:solidFill>
          <a:ln w="57150" cap="flat" cmpd="sng" algn="ctr">
            <a:solidFill>
              <a:srgbClr val="FF0000"/>
            </a:solidFill>
            <a:prstDash val="solid"/>
            <a:miter lim="800000"/>
            <a:headEnd type="none" w="med" len="med"/>
            <a:tailEnd type="arrow"/>
          </a:ln>
          <a:effectLst/>
        </p:spPr>
      </p:cxnSp>
      <p:cxnSp>
        <p:nvCxnSpPr>
          <p:cNvPr id="21" name="Straight Arrow Connector 20">
            <a:extLst>
              <a:ext uri="{FF2B5EF4-FFF2-40B4-BE49-F238E27FC236}">
                <a16:creationId xmlns:a16="http://schemas.microsoft.com/office/drawing/2014/main" id="{64C6F4EF-D2CD-47F5-8F77-5AA9B6CD49F2}"/>
              </a:ext>
            </a:extLst>
          </p:cNvPr>
          <p:cNvCxnSpPr>
            <a:cxnSpLocks/>
          </p:cNvCxnSpPr>
          <p:nvPr/>
        </p:nvCxnSpPr>
        <p:spPr bwMode="auto">
          <a:xfrm flipH="1">
            <a:off x="7214839" y="2856198"/>
            <a:ext cx="1902338" cy="572802"/>
          </a:xfrm>
          <a:prstGeom prst="straightConnector1">
            <a:avLst/>
          </a:prstGeom>
          <a:solidFill>
            <a:srgbClr val="00E4A8"/>
          </a:solidFill>
          <a:ln w="57150" cap="flat" cmpd="sng" algn="ctr">
            <a:solidFill>
              <a:srgbClr val="FF0000"/>
            </a:solidFill>
            <a:prstDash val="solid"/>
            <a:miter lim="800000"/>
            <a:headEnd type="none" w="med" len="med"/>
            <a:tailEnd type="arrow"/>
          </a:ln>
          <a:effectLst/>
        </p:spPr>
      </p:cxnSp>
      <p:sp>
        <p:nvSpPr>
          <p:cNvPr id="22" name="TextBox 21">
            <a:extLst>
              <a:ext uri="{FF2B5EF4-FFF2-40B4-BE49-F238E27FC236}">
                <a16:creationId xmlns:a16="http://schemas.microsoft.com/office/drawing/2014/main" id="{CBAF83DA-9384-42A9-A27F-9909652519F6}"/>
              </a:ext>
            </a:extLst>
          </p:cNvPr>
          <p:cNvSpPr txBox="1"/>
          <p:nvPr/>
        </p:nvSpPr>
        <p:spPr>
          <a:xfrm>
            <a:off x="9117177" y="2571291"/>
            <a:ext cx="1530916" cy="461665"/>
          </a:xfrm>
          <a:prstGeom prst="rect">
            <a:avLst/>
          </a:prstGeom>
          <a:noFill/>
        </p:spPr>
        <p:txBody>
          <a:bodyPr wrap="square" rtlCol="0">
            <a:spAutoFit/>
          </a:bodyPr>
          <a:lstStyle/>
          <a:p>
            <a:pPr fontAlgn="base">
              <a:spcBef>
                <a:spcPct val="0"/>
              </a:spcBef>
              <a:spcAft>
                <a:spcPct val="0"/>
              </a:spcAft>
            </a:pPr>
            <a:r>
              <a:rPr lang="en-US" sz="2400" dirty="0">
                <a:solidFill>
                  <a:srgbClr val="FF0000"/>
                </a:solidFill>
                <a:cs typeface="Calibri" panose="020F0502020204030204" pitchFamily="34" charset="0"/>
              </a:rPr>
              <a:t>Raw meat</a:t>
            </a:r>
          </a:p>
        </p:txBody>
      </p:sp>
      <p:sp>
        <p:nvSpPr>
          <p:cNvPr id="23" name="TextBox 22">
            <a:extLst>
              <a:ext uri="{FF2B5EF4-FFF2-40B4-BE49-F238E27FC236}">
                <a16:creationId xmlns:a16="http://schemas.microsoft.com/office/drawing/2014/main" id="{785DEE37-95BC-4DC4-B8E2-F1FC67EFC658}"/>
              </a:ext>
            </a:extLst>
          </p:cNvPr>
          <p:cNvSpPr txBox="1"/>
          <p:nvPr/>
        </p:nvSpPr>
        <p:spPr>
          <a:xfrm>
            <a:off x="8962649" y="4784466"/>
            <a:ext cx="1902338" cy="461665"/>
          </a:xfrm>
          <a:prstGeom prst="rect">
            <a:avLst/>
          </a:prstGeom>
          <a:noFill/>
        </p:spPr>
        <p:txBody>
          <a:bodyPr wrap="square" rtlCol="0">
            <a:spAutoFit/>
          </a:bodyPr>
          <a:lstStyle/>
          <a:p>
            <a:pPr fontAlgn="base">
              <a:spcBef>
                <a:spcPct val="0"/>
              </a:spcBef>
              <a:spcAft>
                <a:spcPct val="0"/>
              </a:spcAft>
            </a:pPr>
            <a:r>
              <a:rPr lang="en-US" sz="2400" dirty="0">
                <a:solidFill>
                  <a:srgbClr val="FF0000"/>
                </a:solidFill>
                <a:cs typeface="Calibri" panose="020F0502020204030204" pitchFamily="34" charset="0"/>
              </a:rPr>
              <a:t>Vegetables</a:t>
            </a:r>
          </a:p>
        </p:txBody>
      </p:sp>
      <p:cxnSp>
        <p:nvCxnSpPr>
          <p:cNvPr id="26" name="Straight Arrow Connector 25">
            <a:extLst>
              <a:ext uri="{FF2B5EF4-FFF2-40B4-BE49-F238E27FC236}">
                <a16:creationId xmlns:a16="http://schemas.microsoft.com/office/drawing/2014/main" id="{D49ACF56-43C7-4ED8-A5BF-4DA25B446904}"/>
              </a:ext>
            </a:extLst>
          </p:cNvPr>
          <p:cNvCxnSpPr>
            <a:cxnSpLocks/>
          </p:cNvCxnSpPr>
          <p:nvPr/>
        </p:nvCxnSpPr>
        <p:spPr bwMode="auto">
          <a:xfrm flipH="1">
            <a:off x="6550503" y="5098106"/>
            <a:ext cx="2370473" cy="682568"/>
          </a:xfrm>
          <a:prstGeom prst="straightConnector1">
            <a:avLst/>
          </a:prstGeom>
          <a:solidFill>
            <a:srgbClr val="00E4A8"/>
          </a:solidFill>
          <a:ln w="57150" cap="flat" cmpd="sng" algn="ctr">
            <a:solidFill>
              <a:srgbClr val="FF0000"/>
            </a:solidFill>
            <a:prstDash val="solid"/>
            <a:miter lim="800000"/>
            <a:headEnd type="none" w="med" len="med"/>
            <a:tailEnd type="arrow"/>
          </a:ln>
          <a:effectLst/>
        </p:spPr>
      </p:cxnSp>
    </p:spTree>
    <p:extLst>
      <p:ext uri="{BB962C8B-B14F-4D97-AF65-F5344CB8AC3E}">
        <p14:creationId xmlns:p14="http://schemas.microsoft.com/office/powerpoint/2010/main" val="370056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0C1A-803D-4A41-8904-BF5A91E0EEE1}"/>
              </a:ext>
            </a:extLst>
          </p:cNvPr>
          <p:cNvSpPr>
            <a:spLocks noGrp="1"/>
          </p:cNvSpPr>
          <p:nvPr>
            <p:ph type="title"/>
          </p:nvPr>
        </p:nvSpPr>
        <p:spPr>
          <a:xfrm>
            <a:off x="609600" y="444309"/>
            <a:ext cx="10972800" cy="1066800"/>
          </a:xfrm>
          <a:solidFill>
            <a:schemeClr val="bg1"/>
          </a:solidFill>
        </p:spPr>
        <p:txBody>
          <a:bodyPr>
            <a:normAutofit/>
          </a:bodyPr>
          <a:lstStyle/>
          <a:p>
            <a:pPr algn="ctr"/>
            <a:r>
              <a:rPr lang="en-US" b="1" dirty="0"/>
              <a:t>9 Learning Objectives</a:t>
            </a:r>
          </a:p>
        </p:txBody>
      </p:sp>
      <p:sp>
        <p:nvSpPr>
          <p:cNvPr id="3" name="Content Placeholder 2">
            <a:extLst>
              <a:ext uri="{FF2B5EF4-FFF2-40B4-BE49-F238E27FC236}">
                <a16:creationId xmlns:a16="http://schemas.microsoft.com/office/drawing/2014/main" id="{EA0A0881-BFD8-42E8-9BB6-4FF8C841B372}"/>
              </a:ext>
            </a:extLst>
          </p:cNvPr>
          <p:cNvSpPr>
            <a:spLocks noGrp="1"/>
          </p:cNvSpPr>
          <p:nvPr>
            <p:ph idx="1"/>
          </p:nvPr>
        </p:nvSpPr>
        <p:spPr>
          <a:xfrm>
            <a:off x="1" y="1312326"/>
            <a:ext cx="12192000" cy="5545673"/>
          </a:xfrm>
        </p:spPr>
        <p:txBody>
          <a:bodyPr>
            <a:noAutofit/>
          </a:bodyPr>
          <a:lstStyle/>
          <a:p>
            <a:r>
              <a:rPr lang="en-US" sz="3500" b="1" dirty="0"/>
              <a:t>Lesson 1: </a:t>
            </a:r>
            <a:r>
              <a:rPr lang="en-US" sz="3500" dirty="0"/>
              <a:t>Health Certificate</a:t>
            </a:r>
          </a:p>
          <a:p>
            <a:r>
              <a:rPr lang="en-US" sz="3500" b="1" dirty="0"/>
              <a:t>Lesson 2</a:t>
            </a:r>
            <a:r>
              <a:rPr lang="en-US" sz="3500" dirty="0"/>
              <a:t>: Foodborne Illness</a:t>
            </a:r>
          </a:p>
          <a:p>
            <a:r>
              <a:rPr lang="en-US" sz="3500" b="1" dirty="0"/>
              <a:t>Lesson 3</a:t>
            </a:r>
            <a:r>
              <a:rPr lang="en-US" sz="3500" dirty="0"/>
              <a:t>: Temperature Control</a:t>
            </a:r>
          </a:p>
          <a:p>
            <a:r>
              <a:rPr lang="en-US" sz="3500" b="1" dirty="0"/>
              <a:t>Lesson 4</a:t>
            </a:r>
            <a:r>
              <a:rPr lang="en-US" sz="3500" dirty="0"/>
              <a:t>: Cross-Contamination</a:t>
            </a:r>
          </a:p>
          <a:p>
            <a:pPr>
              <a:tabLst>
                <a:tab pos="5087938" algn="l"/>
              </a:tabLst>
            </a:pPr>
            <a:r>
              <a:rPr lang="en-US" sz="3500" b="1" dirty="0"/>
              <a:t>Lesson 5</a:t>
            </a:r>
            <a:r>
              <a:rPr lang="en-US" sz="3500" dirty="0"/>
              <a:t>: Employee Health and Hygiene</a:t>
            </a:r>
          </a:p>
          <a:p>
            <a:r>
              <a:rPr lang="en-US" sz="3500" b="1" dirty="0"/>
              <a:t>Lesson 6</a:t>
            </a:r>
            <a:r>
              <a:rPr lang="en-US" sz="3500" dirty="0"/>
              <a:t>: Approved Source</a:t>
            </a:r>
          </a:p>
          <a:p>
            <a:pPr>
              <a:tabLst>
                <a:tab pos="5540375" algn="l"/>
              </a:tabLst>
            </a:pPr>
            <a:r>
              <a:rPr lang="en-US" sz="3500" b="1" dirty="0"/>
              <a:t>Lesson 7</a:t>
            </a:r>
            <a:r>
              <a:rPr lang="en-US" sz="3500" dirty="0"/>
              <a:t>: Potentially Hazardous Foods</a:t>
            </a:r>
          </a:p>
          <a:p>
            <a:r>
              <a:rPr lang="en-US" sz="3500" b="1" dirty="0"/>
              <a:t>Lesson 8</a:t>
            </a:r>
            <a:r>
              <a:rPr lang="en-US" sz="3500" dirty="0"/>
              <a:t>: Date Marking</a:t>
            </a:r>
          </a:p>
          <a:p>
            <a:r>
              <a:rPr lang="en-US" sz="3500" b="1" dirty="0"/>
              <a:t>Lesson 9</a:t>
            </a:r>
            <a:r>
              <a:rPr lang="en-US" sz="3500" dirty="0"/>
              <a:t>: Pest Control</a:t>
            </a:r>
          </a:p>
          <a:p>
            <a:endParaRPr lang="en-US" sz="3200" dirty="0"/>
          </a:p>
        </p:txBody>
      </p:sp>
    </p:spTree>
    <p:extLst>
      <p:ext uri="{BB962C8B-B14F-4D97-AF65-F5344CB8AC3E}">
        <p14:creationId xmlns:p14="http://schemas.microsoft.com/office/powerpoint/2010/main" val="2721217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249214" y="1229793"/>
            <a:ext cx="11693571" cy="5203412"/>
          </a:xfrm>
        </p:spPr>
        <p:txBody>
          <a:bodyPr>
            <a:noAutofit/>
          </a:bodyPr>
          <a:lstStyle/>
          <a:p>
            <a:pPr marL="574675" lvl="1" indent="-520700" fontAlgn="base">
              <a:spcBef>
                <a:spcPts val="600"/>
              </a:spcBef>
              <a:spcAft>
                <a:spcPts val="200"/>
              </a:spcAft>
              <a:buSzPct val="100000"/>
              <a:buFont typeface="Arial" panose="020B0604020202020204" pitchFamily="34" charset="0"/>
              <a:buChar char="•"/>
              <a:defRPr/>
            </a:pPr>
            <a:r>
              <a:rPr lang="en-US" sz="4400" kern="0" dirty="0">
                <a:latin typeface="Calibri" panose="020F0502020204030204" pitchFamily="34" charset="0"/>
              </a:rPr>
              <a:t>Washing and Rinsing will remove most bacteria and viruses, but not all.</a:t>
            </a:r>
          </a:p>
          <a:p>
            <a:pPr marL="574675" lvl="1" indent="-520700" fontAlgn="base">
              <a:spcBef>
                <a:spcPts val="600"/>
              </a:spcBef>
              <a:spcAft>
                <a:spcPts val="200"/>
              </a:spcAft>
              <a:buSzPct val="100000"/>
              <a:buFont typeface="Arial" panose="020B0604020202020204" pitchFamily="34" charset="0"/>
              <a:buChar char="•"/>
              <a:defRPr/>
            </a:pPr>
            <a:r>
              <a:rPr lang="en-US" sz="4400" kern="0" dirty="0">
                <a:latin typeface="Calibri" panose="020F0502020204030204" pitchFamily="34" charset="0"/>
              </a:rPr>
              <a:t>Sanitizing will kill most bacteria and viruses still left after washing and rinsing.</a:t>
            </a:r>
          </a:p>
          <a:p>
            <a:pPr marL="574675" lvl="1" indent="-520700" fontAlgn="base">
              <a:spcBef>
                <a:spcPts val="600"/>
              </a:spcBef>
              <a:spcAft>
                <a:spcPts val="200"/>
              </a:spcAft>
              <a:buSzPct val="100000"/>
              <a:buFont typeface="Arial" panose="020B0604020202020204" pitchFamily="34" charset="0"/>
              <a:buChar char="•"/>
              <a:defRPr/>
            </a:pPr>
            <a:r>
              <a:rPr lang="en-US" sz="4400" kern="0" dirty="0">
                <a:latin typeface="Calibri" panose="020F0502020204030204" pitchFamily="34" charset="0"/>
              </a:rPr>
              <a:t>So Wash, Rinse, and Sanitize.</a:t>
            </a:r>
          </a:p>
          <a:p>
            <a:pPr marL="574675" lvl="1" indent="-520700" fontAlgn="base">
              <a:spcBef>
                <a:spcPts val="600"/>
              </a:spcBef>
              <a:spcAft>
                <a:spcPts val="200"/>
              </a:spcAft>
              <a:buSzPct val="100000"/>
              <a:buFont typeface="Arial" panose="020B0604020202020204" pitchFamily="34" charset="0"/>
              <a:buChar char="•"/>
              <a:defRPr/>
            </a:pPr>
            <a:r>
              <a:rPr lang="en-US" sz="4400" kern="0" dirty="0">
                <a:latin typeface="Calibri" panose="020F0502020204030204" pitchFamily="34" charset="0"/>
              </a:rPr>
              <a:t>Very hot water can be used as a sanitizer. </a:t>
            </a:r>
          </a:p>
        </p:txBody>
      </p:sp>
      <p:sp>
        <p:nvSpPr>
          <p:cNvPr id="10" name="Title 1">
            <a:extLst>
              <a:ext uri="{FF2B5EF4-FFF2-40B4-BE49-F238E27FC236}">
                <a16:creationId xmlns:a16="http://schemas.microsoft.com/office/drawing/2014/main" id="{917CEC87-5238-422E-B211-B0A8FE12C61D}"/>
              </a:ext>
            </a:extLst>
          </p:cNvPr>
          <p:cNvSpPr>
            <a:spLocks noGrp="1"/>
          </p:cNvSpPr>
          <p:nvPr>
            <p:ph type="title"/>
          </p:nvPr>
        </p:nvSpPr>
        <p:spPr>
          <a:xfrm>
            <a:off x="501835" y="293894"/>
            <a:ext cx="10972800" cy="1066800"/>
          </a:xfrm>
        </p:spPr>
        <p:txBody>
          <a:bodyPr>
            <a:normAutofit/>
          </a:bodyPr>
          <a:lstStyle/>
          <a:p>
            <a:r>
              <a:rPr lang="en-US" dirty="0"/>
              <a:t>Lesson 4: </a:t>
            </a:r>
            <a:r>
              <a:rPr lang="en-US" b="1" dirty="0"/>
              <a:t>Cross-Contamination </a:t>
            </a:r>
            <a:r>
              <a:rPr lang="en-US" sz="3200" b="1" dirty="0"/>
              <a:t>(cont.)</a:t>
            </a:r>
          </a:p>
        </p:txBody>
      </p:sp>
    </p:spTree>
    <p:extLst>
      <p:ext uri="{BB962C8B-B14F-4D97-AF65-F5344CB8AC3E}">
        <p14:creationId xmlns:p14="http://schemas.microsoft.com/office/powerpoint/2010/main" val="773098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249214" y="1229793"/>
            <a:ext cx="11693571" cy="5203412"/>
          </a:xfrm>
        </p:spPr>
        <p:txBody>
          <a:bodyPr>
            <a:noAutofit/>
          </a:bodyPr>
          <a:lstStyle/>
          <a:p>
            <a:pPr marL="574675" lvl="1" indent="-520700" fontAlgn="base">
              <a:spcBef>
                <a:spcPts val="600"/>
              </a:spcBef>
              <a:spcAft>
                <a:spcPts val="200"/>
              </a:spcAft>
              <a:buSzPct val="100000"/>
              <a:buFont typeface="Arial" panose="020B0604020202020204" pitchFamily="34" charset="0"/>
              <a:buChar char="•"/>
              <a:defRPr/>
            </a:pPr>
            <a:r>
              <a:rPr lang="en-US" sz="3400" kern="0" dirty="0">
                <a:latin typeface="Calibri" panose="020F0502020204030204" pitchFamily="34" charset="0"/>
              </a:rPr>
              <a:t>Properly wash contaminated utensils, plates, and other food-contact surfaces by:</a:t>
            </a:r>
          </a:p>
          <a:p>
            <a:pPr marL="1795907" lvl="6" indent="-571500" fontAlgn="base">
              <a:spcBef>
                <a:spcPts val="600"/>
              </a:spcBef>
              <a:spcAft>
                <a:spcPts val="200"/>
              </a:spcAft>
              <a:buSzPct val="75000"/>
              <a:buFont typeface="Courier New" panose="02070309020205020404" pitchFamily="49" charset="0"/>
              <a:buChar char="o"/>
              <a:defRPr/>
            </a:pPr>
            <a:r>
              <a:rPr lang="en-US" sz="3000" u="sng" kern="0" dirty="0">
                <a:latin typeface="Calibri" panose="020F0502020204030204" pitchFamily="34" charset="0"/>
              </a:rPr>
              <a:t>Scrape</a:t>
            </a:r>
            <a:r>
              <a:rPr lang="en-US" sz="3000" kern="0" dirty="0">
                <a:latin typeface="Calibri" panose="020F0502020204030204" pitchFamily="34" charset="0"/>
              </a:rPr>
              <a:t> off as food much as possible into garbage container,</a:t>
            </a:r>
            <a:endParaRPr lang="en-US" sz="3000" u="sng" kern="0" dirty="0">
              <a:latin typeface="Calibri" panose="020F0502020204030204" pitchFamily="34" charset="0"/>
            </a:endParaRPr>
          </a:p>
          <a:p>
            <a:pPr marL="1795907" lvl="6" indent="-571500" fontAlgn="base">
              <a:spcBef>
                <a:spcPts val="600"/>
              </a:spcBef>
              <a:spcAft>
                <a:spcPts val="200"/>
              </a:spcAft>
              <a:buSzPct val="75000"/>
              <a:buFont typeface="Courier New" panose="02070309020205020404" pitchFamily="49" charset="0"/>
              <a:buChar char="o"/>
              <a:defRPr/>
            </a:pPr>
            <a:r>
              <a:rPr lang="en-US" sz="3000" u="sng" kern="0" dirty="0">
                <a:latin typeface="Calibri" panose="020F0502020204030204" pitchFamily="34" charset="0"/>
              </a:rPr>
              <a:t>Wash</a:t>
            </a:r>
            <a:r>
              <a:rPr lang="en-US" sz="3000" kern="0" dirty="0">
                <a:latin typeface="Calibri" panose="020F0502020204030204" pitchFamily="34" charset="0"/>
              </a:rPr>
              <a:t> with approved detergent,</a:t>
            </a:r>
          </a:p>
          <a:p>
            <a:pPr marL="1795907" lvl="6" indent="-571500" fontAlgn="base">
              <a:spcBef>
                <a:spcPts val="600"/>
              </a:spcBef>
              <a:spcAft>
                <a:spcPts val="200"/>
              </a:spcAft>
              <a:buSzPct val="75000"/>
              <a:buFont typeface="Courier New" panose="02070309020205020404" pitchFamily="49" charset="0"/>
              <a:buChar char="o"/>
              <a:defRPr/>
            </a:pPr>
            <a:r>
              <a:rPr lang="en-US" sz="3000" u="sng" kern="0" dirty="0">
                <a:latin typeface="Calibri" panose="020F0502020204030204" pitchFamily="34" charset="0"/>
              </a:rPr>
              <a:t>Rinse</a:t>
            </a:r>
            <a:r>
              <a:rPr lang="en-US" sz="3000" kern="0" dirty="0">
                <a:latin typeface="Calibri" panose="020F0502020204030204" pitchFamily="34" charset="0"/>
              </a:rPr>
              <a:t> with clean, hot water, </a:t>
            </a:r>
          </a:p>
          <a:p>
            <a:pPr marL="1795907" lvl="6" indent="-571500" fontAlgn="base">
              <a:spcBef>
                <a:spcPts val="600"/>
              </a:spcBef>
              <a:spcAft>
                <a:spcPts val="200"/>
              </a:spcAft>
              <a:buSzPct val="75000"/>
              <a:buFont typeface="Courier New" panose="02070309020205020404" pitchFamily="49" charset="0"/>
              <a:buChar char="o"/>
              <a:defRPr/>
            </a:pPr>
            <a:r>
              <a:rPr lang="en-US" sz="3000" u="sng" kern="0" dirty="0">
                <a:latin typeface="Calibri" panose="020F0502020204030204" pitchFamily="34" charset="0"/>
              </a:rPr>
              <a:t>Sanitize</a:t>
            </a:r>
            <a:r>
              <a:rPr lang="en-US" sz="3000" kern="0" dirty="0">
                <a:latin typeface="Calibri" panose="020F0502020204030204" pitchFamily="34" charset="0"/>
              </a:rPr>
              <a:t> with approved chemical or hot water, and then</a:t>
            </a:r>
          </a:p>
          <a:p>
            <a:pPr marL="1795907" lvl="6" indent="-571500" fontAlgn="base">
              <a:spcBef>
                <a:spcPts val="600"/>
              </a:spcBef>
              <a:spcAft>
                <a:spcPts val="200"/>
              </a:spcAft>
              <a:buSzPct val="75000"/>
              <a:buFont typeface="Courier New" panose="02070309020205020404" pitchFamily="49" charset="0"/>
              <a:buChar char="o"/>
              <a:defRPr/>
            </a:pPr>
            <a:r>
              <a:rPr lang="en-US" sz="3000" u="sng" kern="0" dirty="0">
                <a:latin typeface="Calibri" panose="020F0502020204030204" pitchFamily="34" charset="0"/>
              </a:rPr>
              <a:t>Air Dry</a:t>
            </a:r>
          </a:p>
          <a:p>
            <a:pPr marL="1224407" lvl="6" indent="0" fontAlgn="base">
              <a:spcBef>
                <a:spcPts val="600"/>
              </a:spcBef>
              <a:spcAft>
                <a:spcPts val="200"/>
              </a:spcAft>
              <a:buSzPct val="100000"/>
              <a:buNone/>
              <a:defRPr/>
            </a:pPr>
            <a:endParaRPr lang="en-US" sz="1000" kern="0" dirty="0">
              <a:latin typeface="Calibri" panose="020F0502020204030204" pitchFamily="34" charset="0"/>
            </a:endParaRPr>
          </a:p>
          <a:p>
            <a:pPr marL="574675" lvl="1" indent="-520700" fontAlgn="base">
              <a:spcBef>
                <a:spcPts val="600"/>
              </a:spcBef>
              <a:spcAft>
                <a:spcPts val="200"/>
              </a:spcAft>
              <a:buSzPct val="100000"/>
              <a:buFont typeface="Arial" panose="020B0604020202020204" pitchFamily="34" charset="0"/>
              <a:buChar char="•"/>
              <a:defRPr/>
            </a:pPr>
            <a:r>
              <a:rPr lang="en-US" sz="3400" kern="0" dirty="0">
                <a:latin typeface="Calibri" panose="020F0502020204030204" pitchFamily="34" charset="0"/>
              </a:rPr>
              <a:t>Wash, Rinse, and Sanitize using </a:t>
            </a:r>
            <a:r>
              <a:rPr lang="en-US" sz="3400" b="1" kern="0" dirty="0">
                <a:latin typeface="Calibri" panose="020F0502020204030204" pitchFamily="34" charset="0"/>
              </a:rPr>
              <a:t>Three-Compartment Sink or Automatic Dishwasher</a:t>
            </a:r>
          </a:p>
        </p:txBody>
      </p:sp>
      <p:sp>
        <p:nvSpPr>
          <p:cNvPr id="10" name="Title 1">
            <a:extLst>
              <a:ext uri="{FF2B5EF4-FFF2-40B4-BE49-F238E27FC236}">
                <a16:creationId xmlns:a16="http://schemas.microsoft.com/office/drawing/2014/main" id="{917CEC87-5238-422E-B211-B0A8FE12C61D}"/>
              </a:ext>
            </a:extLst>
          </p:cNvPr>
          <p:cNvSpPr>
            <a:spLocks noGrp="1"/>
          </p:cNvSpPr>
          <p:nvPr>
            <p:ph type="title"/>
          </p:nvPr>
        </p:nvSpPr>
        <p:spPr>
          <a:xfrm>
            <a:off x="501835" y="293894"/>
            <a:ext cx="10972800" cy="1066800"/>
          </a:xfrm>
        </p:spPr>
        <p:txBody>
          <a:bodyPr>
            <a:normAutofit/>
          </a:bodyPr>
          <a:lstStyle/>
          <a:p>
            <a:r>
              <a:rPr lang="en-US" dirty="0"/>
              <a:t>Lesson 4: </a:t>
            </a:r>
            <a:r>
              <a:rPr lang="en-US" b="1" dirty="0"/>
              <a:t>Cross-Contamination </a:t>
            </a:r>
            <a:r>
              <a:rPr lang="en-US" sz="3200" b="1" dirty="0"/>
              <a:t>(cont.)</a:t>
            </a:r>
          </a:p>
        </p:txBody>
      </p:sp>
    </p:spTree>
    <p:extLst>
      <p:ext uri="{BB962C8B-B14F-4D97-AF65-F5344CB8AC3E}">
        <p14:creationId xmlns:p14="http://schemas.microsoft.com/office/powerpoint/2010/main" val="3771974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69" y="625358"/>
            <a:ext cx="11497198" cy="1005705"/>
          </a:xfrm>
        </p:spPr>
        <p:txBody>
          <a:bodyPr>
            <a:normAutofit fontScale="90000"/>
          </a:bodyPr>
          <a:lstStyle/>
          <a:p>
            <a:pPr algn="ctr"/>
            <a:br>
              <a:rPr lang="en-US" b="1" dirty="0"/>
            </a:br>
            <a:r>
              <a:rPr lang="en-US" sz="5000" b="1" dirty="0"/>
              <a:t>Using a 3-Compartment Sink for Ware-washing</a:t>
            </a:r>
            <a:br>
              <a:rPr lang="en-US" b="1" dirty="0">
                <a:solidFill>
                  <a:srgbClr val="0070C0"/>
                </a:solidFill>
                <a:latin typeface="Calibri" panose="020F0502020204030204" pitchFamily="34" charset="0"/>
              </a:rPr>
            </a:br>
            <a:endParaRPr lang="en-US" dirty="0"/>
          </a:p>
        </p:txBody>
      </p:sp>
      <p:pic>
        <p:nvPicPr>
          <p:cNvPr id="10" name="Picture 3">
            <a:extLst>
              <a:ext uri="{FF2B5EF4-FFF2-40B4-BE49-F238E27FC236}">
                <a16:creationId xmlns:a16="http://schemas.microsoft.com/office/drawing/2014/main" id="{7A58FB37-1B15-4C63-9142-1F0A78973C92}"/>
              </a:ext>
            </a:extLst>
          </p:cNvPr>
          <p:cNvPicPr>
            <a:picLocks noChangeAspect="1"/>
          </p:cNvPicPr>
          <p:nvPr/>
        </p:nvPicPr>
        <p:blipFill>
          <a:blip r:embed="rId3" cstate="print">
            <a:clrChange>
              <a:clrFrom>
                <a:srgbClr val="FFFFFF"/>
              </a:clrFrom>
              <a:clrTo>
                <a:srgbClr val="FFFFFF">
                  <a:alpha val="0"/>
                </a:srgbClr>
              </a:clrTo>
            </a:clrChange>
          </a:blip>
          <a:srcRect l="12296" t="13759" r="13609" b="36879"/>
          <a:stretch>
            <a:fillRect/>
          </a:stretch>
        </p:blipFill>
        <p:spPr bwMode="auto">
          <a:xfrm>
            <a:off x="1241719" y="1861398"/>
            <a:ext cx="9307698" cy="4015606"/>
          </a:xfrm>
          <a:prstGeom prst="rect">
            <a:avLst/>
          </a:prstGeom>
          <a:noFill/>
          <a:ln w="9525">
            <a:noFill/>
            <a:miter lim="800000"/>
            <a:headEnd/>
            <a:tailEnd/>
          </a:ln>
        </p:spPr>
      </p:pic>
      <p:grpSp>
        <p:nvGrpSpPr>
          <p:cNvPr id="11" name="Group 10">
            <a:extLst>
              <a:ext uri="{FF2B5EF4-FFF2-40B4-BE49-F238E27FC236}">
                <a16:creationId xmlns:a16="http://schemas.microsoft.com/office/drawing/2014/main" id="{6E4A6544-B4FA-4483-9116-11D1BEB60FE0}"/>
              </a:ext>
            </a:extLst>
          </p:cNvPr>
          <p:cNvGrpSpPr/>
          <p:nvPr/>
        </p:nvGrpSpPr>
        <p:grpSpPr>
          <a:xfrm>
            <a:off x="2005699" y="5808635"/>
            <a:ext cx="8180601" cy="400110"/>
            <a:chOff x="455621" y="5643094"/>
            <a:chExt cx="8180601" cy="400110"/>
          </a:xfrm>
        </p:grpSpPr>
        <p:sp>
          <p:nvSpPr>
            <p:cNvPr id="13" name="TextBox 12">
              <a:extLst>
                <a:ext uri="{FF2B5EF4-FFF2-40B4-BE49-F238E27FC236}">
                  <a16:creationId xmlns:a16="http://schemas.microsoft.com/office/drawing/2014/main" id="{71775EFC-652B-4E0A-B324-63711B2D5FAF}"/>
                </a:ext>
              </a:extLst>
            </p:cNvPr>
            <p:cNvSpPr txBox="1"/>
            <p:nvPr/>
          </p:nvSpPr>
          <p:spPr>
            <a:xfrm>
              <a:off x="455621" y="5643094"/>
              <a:ext cx="872226" cy="400110"/>
            </a:xfrm>
            <a:prstGeom prst="rect">
              <a:avLst/>
            </a:prstGeom>
            <a:noFill/>
          </p:spPr>
          <p:txBody>
            <a:bodyPr wrap="non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0000"/>
                  </a:solidFill>
                  <a:effectLst/>
                  <a:uLnTx/>
                  <a:uFillTx/>
                  <a:cs typeface="Calibri" panose="020F0502020204030204" pitchFamily="34" charset="0"/>
                </a:rPr>
                <a:t>STEP 1</a:t>
              </a:r>
            </a:p>
          </p:txBody>
        </p:sp>
        <p:sp>
          <p:nvSpPr>
            <p:cNvPr id="14" name="TextBox 13">
              <a:extLst>
                <a:ext uri="{FF2B5EF4-FFF2-40B4-BE49-F238E27FC236}">
                  <a16:creationId xmlns:a16="http://schemas.microsoft.com/office/drawing/2014/main" id="{0C53F881-AA90-40F9-82C7-6E4887C74703}"/>
                </a:ext>
              </a:extLst>
            </p:cNvPr>
            <p:cNvSpPr txBox="1"/>
            <p:nvPr/>
          </p:nvSpPr>
          <p:spPr>
            <a:xfrm>
              <a:off x="2256831" y="5643094"/>
              <a:ext cx="872226" cy="400110"/>
            </a:xfrm>
            <a:prstGeom prst="rect">
              <a:avLst/>
            </a:prstGeom>
            <a:noFill/>
          </p:spPr>
          <p:txBody>
            <a:bodyPr wrap="non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0000"/>
                  </a:solidFill>
                  <a:effectLst/>
                  <a:uLnTx/>
                  <a:uFillTx/>
                  <a:cs typeface="Calibri" panose="020F0502020204030204" pitchFamily="34" charset="0"/>
                </a:rPr>
                <a:t>STEP 2</a:t>
              </a:r>
            </a:p>
          </p:txBody>
        </p:sp>
        <p:sp>
          <p:nvSpPr>
            <p:cNvPr id="15" name="TextBox 14">
              <a:extLst>
                <a:ext uri="{FF2B5EF4-FFF2-40B4-BE49-F238E27FC236}">
                  <a16:creationId xmlns:a16="http://schemas.microsoft.com/office/drawing/2014/main" id="{5BD6FDBE-761A-4535-AE7B-5C1DFFE0EEA3}"/>
                </a:ext>
              </a:extLst>
            </p:cNvPr>
            <p:cNvSpPr txBox="1"/>
            <p:nvPr/>
          </p:nvSpPr>
          <p:spPr>
            <a:xfrm>
              <a:off x="4114800" y="5643094"/>
              <a:ext cx="872226" cy="400110"/>
            </a:xfrm>
            <a:prstGeom prst="rect">
              <a:avLst/>
            </a:prstGeom>
            <a:noFill/>
          </p:spPr>
          <p:txBody>
            <a:bodyPr wrap="non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0000"/>
                  </a:solidFill>
                  <a:effectLst/>
                  <a:uLnTx/>
                  <a:uFillTx/>
                  <a:cs typeface="Calibri" panose="020F0502020204030204" pitchFamily="34" charset="0"/>
                </a:rPr>
                <a:t>STEP 3</a:t>
              </a:r>
            </a:p>
          </p:txBody>
        </p:sp>
        <p:sp>
          <p:nvSpPr>
            <p:cNvPr id="16" name="TextBox 15">
              <a:extLst>
                <a:ext uri="{FF2B5EF4-FFF2-40B4-BE49-F238E27FC236}">
                  <a16:creationId xmlns:a16="http://schemas.microsoft.com/office/drawing/2014/main" id="{0808FA3A-AB30-45D2-B740-41E6D24084D8}"/>
                </a:ext>
              </a:extLst>
            </p:cNvPr>
            <p:cNvSpPr txBox="1"/>
            <p:nvPr/>
          </p:nvSpPr>
          <p:spPr>
            <a:xfrm>
              <a:off x="6000388" y="5643094"/>
              <a:ext cx="872226" cy="400110"/>
            </a:xfrm>
            <a:prstGeom prst="rect">
              <a:avLst/>
            </a:prstGeom>
            <a:noFill/>
          </p:spPr>
          <p:txBody>
            <a:bodyPr wrap="non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0000"/>
                  </a:solidFill>
                  <a:effectLst/>
                  <a:uLnTx/>
                  <a:uFillTx/>
                  <a:cs typeface="Calibri" panose="020F0502020204030204" pitchFamily="34" charset="0"/>
                </a:rPr>
                <a:t>STEP 4</a:t>
              </a:r>
            </a:p>
          </p:txBody>
        </p:sp>
        <p:sp>
          <p:nvSpPr>
            <p:cNvPr id="17" name="TextBox 16">
              <a:extLst>
                <a:ext uri="{FF2B5EF4-FFF2-40B4-BE49-F238E27FC236}">
                  <a16:creationId xmlns:a16="http://schemas.microsoft.com/office/drawing/2014/main" id="{C46E5FAB-1564-4AB0-8F8D-7C8630150F82}"/>
                </a:ext>
              </a:extLst>
            </p:cNvPr>
            <p:cNvSpPr txBox="1"/>
            <p:nvPr/>
          </p:nvSpPr>
          <p:spPr>
            <a:xfrm>
              <a:off x="7763996" y="5643094"/>
              <a:ext cx="872226" cy="400110"/>
            </a:xfrm>
            <a:prstGeom prst="rect">
              <a:avLst/>
            </a:prstGeom>
            <a:noFill/>
          </p:spPr>
          <p:txBody>
            <a:bodyPr wrap="non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0000"/>
                  </a:solidFill>
                  <a:effectLst/>
                  <a:uLnTx/>
                  <a:uFillTx/>
                  <a:cs typeface="Calibri" panose="020F0502020204030204" pitchFamily="34" charset="0"/>
                </a:rPr>
                <a:t>STEP 5</a:t>
              </a:r>
            </a:p>
          </p:txBody>
        </p:sp>
        <p:sp>
          <p:nvSpPr>
            <p:cNvPr id="18" name="Right Arrow 19">
              <a:extLst>
                <a:ext uri="{FF2B5EF4-FFF2-40B4-BE49-F238E27FC236}">
                  <a16:creationId xmlns:a16="http://schemas.microsoft.com/office/drawing/2014/main" id="{C4909169-EF69-4277-A971-9DA6500BD78C}"/>
                </a:ext>
              </a:extLst>
            </p:cNvPr>
            <p:cNvSpPr/>
            <p:nvPr/>
          </p:nvSpPr>
          <p:spPr>
            <a:xfrm>
              <a:off x="1421060" y="5729365"/>
              <a:ext cx="685800" cy="242316"/>
            </a:xfrm>
            <a:prstGeom prst="rightArrow">
              <a:avLst/>
            </a:prstGeom>
            <a:solidFill>
              <a:srgbClr val="DDDDDD"/>
            </a:solidFill>
            <a:ln w="25400" cap="flat" cmpd="sng" algn="ctr">
              <a:solidFill>
                <a:srgbClr val="00E4A8">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Rounded MT Bold"/>
                <a:ea typeface="+mn-ea"/>
                <a:cs typeface="Calibri" panose="020F0502020204030204" pitchFamily="34" charset="0"/>
              </a:endParaRPr>
            </a:p>
          </p:txBody>
        </p:sp>
        <p:sp>
          <p:nvSpPr>
            <p:cNvPr id="19" name="Right Arrow 20">
              <a:extLst>
                <a:ext uri="{FF2B5EF4-FFF2-40B4-BE49-F238E27FC236}">
                  <a16:creationId xmlns:a16="http://schemas.microsoft.com/office/drawing/2014/main" id="{0EE04C9B-A6DB-4735-A25A-4878DF558ADC}"/>
                </a:ext>
              </a:extLst>
            </p:cNvPr>
            <p:cNvSpPr/>
            <p:nvPr/>
          </p:nvSpPr>
          <p:spPr>
            <a:xfrm>
              <a:off x="3279028" y="5729365"/>
              <a:ext cx="685800" cy="242316"/>
            </a:xfrm>
            <a:prstGeom prst="rightArrow">
              <a:avLst/>
            </a:prstGeom>
            <a:solidFill>
              <a:srgbClr val="DDDDDD"/>
            </a:solidFill>
            <a:ln w="25400" cap="flat" cmpd="sng" algn="ctr">
              <a:solidFill>
                <a:srgbClr val="00E4A8">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Rounded MT Bold"/>
                <a:ea typeface="+mn-ea"/>
                <a:cs typeface="Calibri" panose="020F0502020204030204" pitchFamily="34" charset="0"/>
              </a:endParaRPr>
            </a:p>
          </p:txBody>
        </p:sp>
        <p:sp>
          <p:nvSpPr>
            <p:cNvPr id="20" name="Right Arrow 21">
              <a:extLst>
                <a:ext uri="{FF2B5EF4-FFF2-40B4-BE49-F238E27FC236}">
                  <a16:creationId xmlns:a16="http://schemas.microsoft.com/office/drawing/2014/main" id="{FD1B3D72-E444-4322-B6AB-CCD3345C076B}"/>
                </a:ext>
              </a:extLst>
            </p:cNvPr>
            <p:cNvSpPr/>
            <p:nvPr/>
          </p:nvSpPr>
          <p:spPr>
            <a:xfrm>
              <a:off x="5111133" y="5729365"/>
              <a:ext cx="685800" cy="249690"/>
            </a:xfrm>
            <a:prstGeom prst="rightArrow">
              <a:avLst/>
            </a:prstGeom>
            <a:solidFill>
              <a:srgbClr val="DDDDDD"/>
            </a:solidFill>
            <a:ln w="25400" cap="flat" cmpd="sng" algn="ctr">
              <a:solidFill>
                <a:srgbClr val="00E4A8">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Rounded MT Bold"/>
                <a:ea typeface="+mn-ea"/>
                <a:cs typeface="Calibri" panose="020F0502020204030204" pitchFamily="34" charset="0"/>
              </a:endParaRPr>
            </a:p>
          </p:txBody>
        </p:sp>
        <p:sp>
          <p:nvSpPr>
            <p:cNvPr id="21" name="Right Arrow 22">
              <a:extLst>
                <a:ext uri="{FF2B5EF4-FFF2-40B4-BE49-F238E27FC236}">
                  <a16:creationId xmlns:a16="http://schemas.microsoft.com/office/drawing/2014/main" id="{AF196006-1545-49DD-9FE5-C19B74683235}"/>
                </a:ext>
              </a:extLst>
            </p:cNvPr>
            <p:cNvSpPr/>
            <p:nvPr/>
          </p:nvSpPr>
          <p:spPr>
            <a:xfrm>
              <a:off x="6975405" y="5719463"/>
              <a:ext cx="685800" cy="262120"/>
            </a:xfrm>
            <a:prstGeom prst="rightArrow">
              <a:avLst/>
            </a:prstGeom>
            <a:solidFill>
              <a:srgbClr val="DDDDDD"/>
            </a:solidFill>
            <a:ln w="25400" cap="flat" cmpd="sng" algn="ctr">
              <a:solidFill>
                <a:srgbClr val="00E4A8">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Rounded MT Bold"/>
                <a:ea typeface="+mn-ea"/>
                <a:cs typeface="Calibri" panose="020F0502020204030204" pitchFamily="34" charset="0"/>
              </a:endParaRPr>
            </a:p>
          </p:txBody>
        </p:sp>
      </p:grpSp>
      <p:sp>
        <p:nvSpPr>
          <p:cNvPr id="23" name="TextBox 22">
            <a:extLst>
              <a:ext uri="{FF2B5EF4-FFF2-40B4-BE49-F238E27FC236}">
                <a16:creationId xmlns:a16="http://schemas.microsoft.com/office/drawing/2014/main" id="{6F74D74E-4283-4125-8CCF-5CA4A62C7A2E}"/>
              </a:ext>
            </a:extLst>
          </p:cNvPr>
          <p:cNvSpPr txBox="1"/>
          <p:nvPr/>
        </p:nvSpPr>
        <p:spPr>
          <a:xfrm>
            <a:off x="9211283" y="4582574"/>
            <a:ext cx="1269115" cy="523220"/>
          </a:xfrm>
          <a:prstGeom prst="rect">
            <a:avLst/>
          </a:prstGeom>
          <a:noFill/>
        </p:spPr>
        <p:txBody>
          <a:bodyPr wrap="square" rtlCol="0">
            <a:spAutoFit/>
          </a:bodyPr>
          <a:lstStyle/>
          <a:p>
            <a:pPr algn="ctr" fontAlgn="base">
              <a:spcBef>
                <a:spcPct val="0"/>
              </a:spcBef>
              <a:spcAft>
                <a:spcPct val="0"/>
              </a:spcAft>
            </a:pPr>
            <a:r>
              <a:rPr lang="en-US" sz="2800" b="1" dirty="0">
                <a:solidFill>
                  <a:srgbClr val="000000"/>
                </a:solidFill>
                <a:cs typeface="Calibri" panose="020F0502020204030204" pitchFamily="34" charset="0"/>
              </a:rPr>
              <a:t>Air Dry</a:t>
            </a:r>
          </a:p>
        </p:txBody>
      </p:sp>
    </p:spTree>
    <p:extLst>
      <p:ext uri="{BB962C8B-B14F-4D97-AF65-F5344CB8AC3E}">
        <p14:creationId xmlns:p14="http://schemas.microsoft.com/office/powerpoint/2010/main" val="1537129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249214" y="1229793"/>
            <a:ext cx="11693571" cy="5203412"/>
          </a:xfrm>
        </p:spPr>
        <p:txBody>
          <a:bodyPr>
            <a:noAutofit/>
          </a:bodyPr>
          <a:lstStyle/>
          <a:p>
            <a:pPr marL="574675" lvl="1" indent="-520700" fontAlgn="base">
              <a:spcBef>
                <a:spcPts val="600"/>
              </a:spcBef>
              <a:spcAft>
                <a:spcPts val="200"/>
              </a:spcAft>
              <a:buSzPct val="100000"/>
              <a:buFont typeface="Arial" panose="020B0604020202020204" pitchFamily="34" charset="0"/>
              <a:buChar char="•"/>
              <a:defRPr/>
            </a:pPr>
            <a:r>
              <a:rPr lang="en-US" sz="3600" kern="0" dirty="0">
                <a:latin typeface="Calibri" panose="020F0502020204030204" pitchFamily="34" charset="0"/>
              </a:rPr>
              <a:t>Cleaning and sanitizing are not the same thing.</a:t>
            </a:r>
          </a:p>
          <a:p>
            <a:pPr marL="574675" lvl="1" indent="-520700" fontAlgn="base">
              <a:spcBef>
                <a:spcPts val="600"/>
              </a:spcBef>
              <a:spcAft>
                <a:spcPts val="200"/>
              </a:spcAft>
              <a:buSzPct val="100000"/>
              <a:buFont typeface="Arial" panose="020B0604020202020204" pitchFamily="34" charset="0"/>
              <a:buChar char="•"/>
              <a:defRPr/>
            </a:pPr>
            <a:r>
              <a:rPr lang="en-US" sz="3600" kern="0" dirty="0">
                <a:latin typeface="Calibri" panose="020F0502020204030204" pitchFamily="34" charset="0"/>
              </a:rPr>
              <a:t>Cleaning is done by using soap and water to remove food, grease, and dirt.</a:t>
            </a:r>
          </a:p>
          <a:p>
            <a:pPr marL="574675" lvl="1" indent="-520700" fontAlgn="base">
              <a:spcBef>
                <a:spcPts val="600"/>
              </a:spcBef>
              <a:spcAft>
                <a:spcPts val="200"/>
              </a:spcAft>
              <a:buSzPct val="100000"/>
              <a:buFont typeface="Arial" panose="020B0604020202020204" pitchFamily="34" charset="0"/>
              <a:buChar char="•"/>
              <a:defRPr/>
            </a:pPr>
            <a:r>
              <a:rPr lang="en-US" sz="3600" kern="0" dirty="0">
                <a:latin typeface="Calibri" panose="020F0502020204030204" pitchFamily="34" charset="0"/>
              </a:rPr>
              <a:t>Sanitizing is done by using chemicals or heat to kill germs.</a:t>
            </a:r>
          </a:p>
          <a:p>
            <a:pPr marL="574675" lvl="1" indent="-520700" fontAlgn="base">
              <a:spcBef>
                <a:spcPts val="600"/>
              </a:spcBef>
              <a:spcAft>
                <a:spcPts val="200"/>
              </a:spcAft>
              <a:buSzPct val="100000"/>
              <a:buFont typeface="Arial" panose="020B0604020202020204" pitchFamily="34" charset="0"/>
              <a:buChar char="•"/>
              <a:defRPr/>
            </a:pPr>
            <a:r>
              <a:rPr lang="en-US" sz="3600" kern="0" dirty="0">
                <a:latin typeface="Calibri" panose="020F0502020204030204" pitchFamily="34" charset="0"/>
              </a:rPr>
              <a:t>There are different types of sanitizers, chlorine is the most common.</a:t>
            </a:r>
          </a:p>
          <a:p>
            <a:pPr marL="574675" lvl="1" indent="-520700" fontAlgn="base">
              <a:spcBef>
                <a:spcPts val="600"/>
              </a:spcBef>
              <a:spcAft>
                <a:spcPts val="200"/>
              </a:spcAft>
              <a:buSzPct val="100000"/>
              <a:buFont typeface="Arial" panose="020B0604020202020204" pitchFamily="34" charset="0"/>
              <a:buChar char="•"/>
              <a:defRPr/>
            </a:pPr>
            <a:r>
              <a:rPr lang="en-US" sz="3600" kern="0" dirty="0">
                <a:latin typeface="Calibri" panose="020F0502020204030204" pitchFamily="34" charset="0"/>
              </a:rPr>
              <a:t>No matter how you wash items, you will need to use chemical test strips to ensure that you are using the right amount of chemical sanitizer to kill germs.</a:t>
            </a:r>
          </a:p>
        </p:txBody>
      </p:sp>
      <p:sp>
        <p:nvSpPr>
          <p:cNvPr id="10" name="Title 1">
            <a:extLst>
              <a:ext uri="{FF2B5EF4-FFF2-40B4-BE49-F238E27FC236}">
                <a16:creationId xmlns:a16="http://schemas.microsoft.com/office/drawing/2014/main" id="{917CEC87-5238-422E-B211-B0A8FE12C61D}"/>
              </a:ext>
            </a:extLst>
          </p:cNvPr>
          <p:cNvSpPr>
            <a:spLocks noGrp="1"/>
          </p:cNvSpPr>
          <p:nvPr>
            <p:ph type="title"/>
          </p:nvPr>
        </p:nvSpPr>
        <p:spPr>
          <a:xfrm>
            <a:off x="501835" y="293894"/>
            <a:ext cx="10972800" cy="1066800"/>
          </a:xfrm>
        </p:spPr>
        <p:txBody>
          <a:bodyPr>
            <a:normAutofit/>
          </a:bodyPr>
          <a:lstStyle/>
          <a:p>
            <a:r>
              <a:rPr lang="en-US" dirty="0"/>
              <a:t>Lesson 4: </a:t>
            </a:r>
            <a:r>
              <a:rPr lang="en-US" b="1" dirty="0"/>
              <a:t>Cross-Contamination </a:t>
            </a:r>
            <a:r>
              <a:rPr lang="en-US" sz="3200" b="1" dirty="0"/>
              <a:t>(cont.)</a:t>
            </a:r>
          </a:p>
        </p:txBody>
      </p:sp>
    </p:spTree>
    <p:extLst>
      <p:ext uri="{BB962C8B-B14F-4D97-AF65-F5344CB8AC3E}">
        <p14:creationId xmlns:p14="http://schemas.microsoft.com/office/powerpoint/2010/main" val="2782075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267093" y="1230701"/>
            <a:ext cx="11924907" cy="3450209"/>
          </a:xfrm>
        </p:spPr>
        <p:txBody>
          <a:bodyPr>
            <a:normAutofit/>
          </a:bodyPr>
          <a:lstStyle/>
          <a:p>
            <a:pPr marL="53975" lvl="1" indent="0" fontAlgn="base">
              <a:spcBef>
                <a:spcPts val="0"/>
              </a:spcBef>
              <a:spcAft>
                <a:spcPts val="200"/>
              </a:spcAft>
              <a:buSzPct val="100000"/>
              <a:buNone/>
              <a:defRPr/>
            </a:pPr>
            <a:r>
              <a:rPr lang="en-US" sz="3600" kern="0" dirty="0">
                <a:latin typeface="Calibri" panose="020F0502020204030204" pitchFamily="34" charset="0"/>
              </a:rPr>
              <a:t>Prevent Cross-Contamination when using a </a:t>
            </a:r>
            <a:r>
              <a:rPr lang="en-US" sz="3600" b="1" kern="0" dirty="0">
                <a:latin typeface="Calibri" panose="020F0502020204030204" pitchFamily="34" charset="0"/>
              </a:rPr>
              <a:t>cutting board</a:t>
            </a:r>
            <a:endParaRPr lang="en-US" sz="3600" kern="0" dirty="0">
              <a:latin typeface="Calibri" panose="020F0502020204030204" pitchFamily="34" charset="0"/>
            </a:endParaRPr>
          </a:p>
          <a:p>
            <a:pPr marL="914400" lvl="3" indent="-512763" fontAlgn="base">
              <a:spcBef>
                <a:spcPts val="0"/>
              </a:spcBef>
              <a:spcAft>
                <a:spcPts val="200"/>
              </a:spcAft>
              <a:buSzPct val="100000"/>
              <a:buFont typeface="Wingdings" panose="05000000000000000000" pitchFamily="2" charset="2"/>
              <a:buChar char="Ø"/>
              <a:defRPr/>
            </a:pPr>
            <a:r>
              <a:rPr lang="en-US" sz="3600" kern="0" dirty="0">
                <a:latin typeface="Calibri" panose="020F0502020204030204" pitchFamily="34" charset="0"/>
              </a:rPr>
              <a:t>Wash, rinse, and sanitize the cutting-board and knife after cutting raw meats, fish, and poultry; or</a:t>
            </a:r>
          </a:p>
          <a:p>
            <a:pPr marL="914400" lvl="3" indent="-512763" fontAlgn="base">
              <a:spcBef>
                <a:spcPts val="0"/>
              </a:spcBef>
              <a:spcAft>
                <a:spcPts val="200"/>
              </a:spcAft>
              <a:buSzPct val="100000"/>
              <a:buFont typeface="Wingdings" panose="05000000000000000000" pitchFamily="2" charset="2"/>
              <a:buChar char="Ø"/>
              <a:defRPr/>
            </a:pPr>
            <a:r>
              <a:rPr lang="en-US" sz="3600" kern="0" dirty="0">
                <a:latin typeface="Calibri" panose="020F0502020204030204" pitchFamily="34" charset="0"/>
              </a:rPr>
              <a:t>Use a separate knife and separate cutting-board for cutting raw products (meat, poultry, fish, pork) and cutting ready-to-eat foods (vegetables).</a:t>
            </a:r>
          </a:p>
        </p:txBody>
      </p:sp>
      <p:pic>
        <p:nvPicPr>
          <p:cNvPr id="9" name="Picture 4">
            <a:extLst>
              <a:ext uri="{FF2B5EF4-FFF2-40B4-BE49-F238E27FC236}">
                <a16:creationId xmlns:a16="http://schemas.microsoft.com/office/drawing/2014/main" id="{E2EE3BBE-2309-4B5D-A648-7728FA79FF15}"/>
              </a:ext>
            </a:extLst>
          </p:cNvPr>
          <p:cNvPicPr>
            <a:picLocks noChangeAspect="1"/>
          </p:cNvPicPr>
          <p:nvPr/>
        </p:nvPicPr>
        <p:blipFill rotWithShape="1">
          <a:blip r:embed="rId3" cstate="print"/>
          <a:srcRect l="2672" t="8252" r="1735" b="20466"/>
          <a:stretch/>
        </p:blipFill>
        <p:spPr bwMode="auto">
          <a:xfrm>
            <a:off x="3167270" y="4270140"/>
            <a:ext cx="5440529" cy="243906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Title 1">
            <a:extLst>
              <a:ext uri="{FF2B5EF4-FFF2-40B4-BE49-F238E27FC236}">
                <a16:creationId xmlns:a16="http://schemas.microsoft.com/office/drawing/2014/main" id="{E9A134E7-8F1D-4B85-97A0-BBAB902C6E51}"/>
              </a:ext>
            </a:extLst>
          </p:cNvPr>
          <p:cNvSpPr>
            <a:spLocks noGrp="1"/>
          </p:cNvSpPr>
          <p:nvPr>
            <p:ph type="title"/>
          </p:nvPr>
        </p:nvSpPr>
        <p:spPr>
          <a:xfrm>
            <a:off x="501837" y="185531"/>
            <a:ext cx="10972800" cy="1370497"/>
          </a:xfrm>
        </p:spPr>
        <p:txBody>
          <a:bodyPr>
            <a:normAutofit/>
          </a:bodyPr>
          <a:lstStyle/>
          <a:p>
            <a:r>
              <a:rPr lang="en-US" dirty="0"/>
              <a:t>Lesson 4: </a:t>
            </a:r>
            <a:r>
              <a:rPr lang="en-US" b="1" dirty="0"/>
              <a:t>Cross-Contamination </a:t>
            </a:r>
            <a:r>
              <a:rPr lang="en-US" sz="3200" b="1" dirty="0"/>
              <a:t>(cont.)</a:t>
            </a:r>
          </a:p>
        </p:txBody>
      </p:sp>
    </p:spTree>
    <p:extLst>
      <p:ext uri="{BB962C8B-B14F-4D97-AF65-F5344CB8AC3E}">
        <p14:creationId xmlns:p14="http://schemas.microsoft.com/office/powerpoint/2010/main" val="839900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289963" y="1895061"/>
            <a:ext cx="11396547" cy="4319788"/>
          </a:xfrm>
        </p:spPr>
        <p:txBody>
          <a:bodyPr>
            <a:normAutofit/>
          </a:bodyPr>
          <a:lstStyle/>
          <a:p>
            <a:pPr marL="511175" lvl="1" indent="-457200" fontAlgn="base">
              <a:spcBef>
                <a:spcPts val="1200"/>
              </a:spcBef>
              <a:spcAft>
                <a:spcPts val="200"/>
              </a:spcAft>
              <a:buSzPct val="100000"/>
              <a:buFont typeface="Arial" panose="020B0604020202020204" pitchFamily="34" charset="0"/>
              <a:buChar char="•"/>
              <a:defRPr/>
            </a:pPr>
            <a:r>
              <a:rPr lang="en-US" sz="3800" kern="0" dirty="0">
                <a:cs typeface="Times New Roman" panose="02020603050405020304" pitchFamily="18" charset="0"/>
              </a:rPr>
              <a:t>Food-handlers need to prevent cross-contamination so the food they serve, or sell do not have germs or other contaminants that can sicken consumers.</a:t>
            </a:r>
          </a:p>
          <a:p>
            <a:pPr marL="53975" lvl="1" indent="0" fontAlgn="base">
              <a:spcBef>
                <a:spcPts val="1200"/>
              </a:spcBef>
              <a:spcAft>
                <a:spcPts val="200"/>
              </a:spcAft>
              <a:buSzPct val="100000"/>
              <a:buNone/>
              <a:defRPr/>
            </a:pPr>
            <a:endParaRPr lang="en-US" sz="3800" kern="0" dirty="0">
              <a:cs typeface="Times New Roman" panose="02020603050405020304" pitchFamily="18" charset="0"/>
            </a:endParaRPr>
          </a:p>
          <a:p>
            <a:pPr marL="511175" lvl="1" indent="-457200" fontAlgn="base">
              <a:spcBef>
                <a:spcPts val="1200"/>
              </a:spcBef>
              <a:spcAft>
                <a:spcPts val="200"/>
              </a:spcAft>
              <a:buSzPct val="100000"/>
              <a:buFont typeface="Arial" panose="020B0604020202020204" pitchFamily="34" charset="0"/>
              <a:buChar char="•"/>
              <a:defRPr/>
            </a:pPr>
            <a:r>
              <a:rPr lang="en-US" sz="3800" kern="0" dirty="0">
                <a:latin typeface="Calibri" panose="020F0502020204030204" pitchFamily="34" charset="0"/>
                <a:cs typeface="Times New Roman" panose="02020603050405020304" pitchFamily="18" charset="0"/>
              </a:rPr>
              <a:t>GFC has requirements food-handlers must follow to prevent cross-contamination.</a:t>
            </a:r>
            <a:endParaRPr lang="en-US" sz="3800" kern="0" dirty="0">
              <a:latin typeface="Calibri" panose="020F0502020204030204" pitchFamily="34" charset="0"/>
            </a:endParaRPr>
          </a:p>
        </p:txBody>
      </p:sp>
      <p:sp>
        <p:nvSpPr>
          <p:cNvPr id="13" name="Title 1">
            <a:extLst>
              <a:ext uri="{FF2B5EF4-FFF2-40B4-BE49-F238E27FC236}">
                <a16:creationId xmlns:a16="http://schemas.microsoft.com/office/drawing/2014/main" id="{19DD8D74-0084-42DB-988C-D5A079440945}"/>
              </a:ext>
            </a:extLst>
          </p:cNvPr>
          <p:cNvSpPr>
            <a:spLocks noGrp="1"/>
          </p:cNvSpPr>
          <p:nvPr>
            <p:ph type="title"/>
          </p:nvPr>
        </p:nvSpPr>
        <p:spPr>
          <a:xfrm>
            <a:off x="501837" y="515732"/>
            <a:ext cx="10972800" cy="1066800"/>
          </a:xfrm>
        </p:spPr>
        <p:txBody>
          <a:bodyPr>
            <a:normAutofit/>
          </a:bodyPr>
          <a:lstStyle/>
          <a:p>
            <a:r>
              <a:rPr lang="en-US" sz="4500" dirty="0"/>
              <a:t>Lesson 4: </a:t>
            </a:r>
            <a:r>
              <a:rPr lang="en-US" sz="4500" b="1" dirty="0"/>
              <a:t>Cross-Contamination </a:t>
            </a:r>
            <a:r>
              <a:rPr lang="en-US" sz="3200" b="1" dirty="0"/>
              <a:t>(cont.)</a:t>
            </a:r>
          </a:p>
        </p:txBody>
      </p:sp>
    </p:spTree>
    <p:extLst>
      <p:ext uri="{BB962C8B-B14F-4D97-AF65-F5344CB8AC3E}">
        <p14:creationId xmlns:p14="http://schemas.microsoft.com/office/powerpoint/2010/main" val="3261618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250918" y="1582532"/>
            <a:ext cx="11690163" cy="4968340"/>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600" kern="0" dirty="0">
                <a:latin typeface="Calibri" panose="020F0502020204030204" pitchFamily="34" charset="0"/>
              </a:rPr>
              <a:t>A healthy food-handler is one of the most important factors in preventing foodborne illness. </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600" kern="0" dirty="0">
                <a:latin typeface="Calibri" panose="020F0502020204030204" pitchFamily="34" charset="0"/>
              </a:rPr>
              <a:t>When you feel sick, you should not work with food.</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600" kern="0" dirty="0">
                <a:latin typeface="Calibri" panose="020F0502020204030204" pitchFamily="34" charset="0"/>
              </a:rPr>
              <a:t>The germs that are making you sick may contaminate the food you are handling, which may cause those that eat the food to get sick as well.</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600" kern="0" dirty="0">
                <a:latin typeface="Calibri" panose="020F0502020204030204" pitchFamily="34" charset="0"/>
              </a:rPr>
              <a:t>Sick workers should either be sent home or given duties that do not involve handling food or food-contact surfaces. </a:t>
            </a:r>
          </a:p>
        </p:txBody>
      </p:sp>
      <p:sp>
        <p:nvSpPr>
          <p:cNvPr id="10" name="Title 1">
            <a:extLst>
              <a:ext uri="{FF2B5EF4-FFF2-40B4-BE49-F238E27FC236}">
                <a16:creationId xmlns:a16="http://schemas.microsoft.com/office/drawing/2014/main" id="{54E4BC0E-B9F2-4452-8597-341DDCE0A87A}"/>
              </a:ext>
            </a:extLst>
          </p:cNvPr>
          <p:cNvSpPr>
            <a:spLocks noGrp="1"/>
          </p:cNvSpPr>
          <p:nvPr>
            <p:ph type="title"/>
          </p:nvPr>
        </p:nvSpPr>
        <p:spPr>
          <a:xfrm>
            <a:off x="501837" y="515732"/>
            <a:ext cx="10972800" cy="1066800"/>
          </a:xfrm>
        </p:spPr>
        <p:txBody>
          <a:bodyPr>
            <a:normAutofit/>
          </a:bodyPr>
          <a:lstStyle/>
          <a:p>
            <a:r>
              <a:rPr lang="en-US" dirty="0"/>
              <a:t>Lesson 5: </a:t>
            </a:r>
            <a:r>
              <a:rPr lang="en-US" b="1" dirty="0"/>
              <a:t>Employee Health and Hygiene</a:t>
            </a:r>
          </a:p>
        </p:txBody>
      </p:sp>
    </p:spTree>
    <p:extLst>
      <p:ext uri="{BB962C8B-B14F-4D97-AF65-F5344CB8AC3E}">
        <p14:creationId xmlns:p14="http://schemas.microsoft.com/office/powerpoint/2010/main" val="1458316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17988" y="1455174"/>
            <a:ext cx="11916696" cy="5095698"/>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800" kern="0" dirty="0">
                <a:latin typeface="Calibri" panose="020F0502020204030204" pitchFamily="34" charset="0"/>
              </a:rPr>
              <a:t>When not to work or handle food:</a:t>
            </a:r>
          </a:p>
          <a:p>
            <a:pPr marL="1169988" lvl="0" indent="-571500" eaLnBrk="0" fontAlgn="base" hangingPunct="0">
              <a:spcBef>
                <a:spcPct val="20000"/>
              </a:spcBef>
              <a:spcAft>
                <a:spcPct val="0"/>
              </a:spcAft>
              <a:buClr>
                <a:schemeClr val="accent2">
                  <a:lumMod val="75000"/>
                </a:schemeClr>
              </a:buClr>
              <a:buFont typeface="Wingdings" panose="05000000000000000000" pitchFamily="2" charset="2"/>
              <a:buChar char="Ø"/>
            </a:pPr>
            <a:r>
              <a:rPr lang="en-US" sz="3800" kern="0" dirty="0">
                <a:latin typeface="Calibri" panose="020F0502020204030204" pitchFamily="34" charset="0"/>
              </a:rPr>
              <a:t>When you have diarrhea!</a:t>
            </a:r>
          </a:p>
          <a:p>
            <a:pPr marL="1976438" lvl="0" indent="-571500" eaLnBrk="0" fontAlgn="base" hangingPunct="0">
              <a:spcBef>
                <a:spcPct val="20000"/>
              </a:spcBef>
              <a:spcAft>
                <a:spcPct val="0"/>
              </a:spcAft>
              <a:buClr>
                <a:schemeClr val="accent2">
                  <a:lumMod val="75000"/>
                </a:schemeClr>
              </a:buClr>
              <a:buFont typeface="Wingdings" panose="05000000000000000000" pitchFamily="2" charset="2"/>
              <a:buChar char="v"/>
            </a:pPr>
            <a:r>
              <a:rPr lang="en-US" sz="3800" kern="0" dirty="0">
                <a:latin typeface="Calibri" panose="020F0502020204030204" pitchFamily="34" charset="0"/>
              </a:rPr>
              <a:t>You may be releasing germs or parasites.</a:t>
            </a:r>
          </a:p>
          <a:p>
            <a:pPr marL="1169988" lvl="0" indent="-571500" eaLnBrk="0" fontAlgn="base" hangingPunct="0">
              <a:spcBef>
                <a:spcPct val="20000"/>
              </a:spcBef>
              <a:spcAft>
                <a:spcPct val="0"/>
              </a:spcAft>
              <a:buClr>
                <a:schemeClr val="accent2">
                  <a:lumMod val="75000"/>
                </a:schemeClr>
              </a:buClr>
              <a:buFont typeface="Wingdings" panose="05000000000000000000" pitchFamily="2" charset="2"/>
              <a:buChar char="Ø"/>
            </a:pPr>
            <a:r>
              <a:rPr lang="en-US" sz="3800" kern="0" dirty="0">
                <a:latin typeface="Calibri" panose="020F0502020204030204" pitchFamily="34" charset="0"/>
              </a:rPr>
              <a:t>When you have a stomachache!</a:t>
            </a:r>
          </a:p>
          <a:p>
            <a:pPr marL="1976438" lvl="0" indent="-571500" eaLnBrk="0" fontAlgn="base" hangingPunct="0">
              <a:spcBef>
                <a:spcPct val="20000"/>
              </a:spcBef>
              <a:spcAft>
                <a:spcPct val="0"/>
              </a:spcAft>
              <a:buClr>
                <a:schemeClr val="accent2">
                  <a:lumMod val="75000"/>
                </a:schemeClr>
              </a:buClr>
              <a:buFont typeface="Wingdings" panose="05000000000000000000" pitchFamily="2" charset="2"/>
              <a:buChar char="v"/>
            </a:pPr>
            <a:r>
              <a:rPr lang="en-US" sz="3800" kern="0" dirty="0">
                <a:latin typeface="Calibri" panose="020F0502020204030204" pitchFamily="34" charset="0"/>
              </a:rPr>
              <a:t>You may be infected with foodborne illness.</a:t>
            </a:r>
          </a:p>
          <a:p>
            <a:pPr marL="1169988" lvl="0" indent="-571500" eaLnBrk="0" fontAlgn="base" hangingPunct="0">
              <a:spcBef>
                <a:spcPct val="20000"/>
              </a:spcBef>
              <a:spcAft>
                <a:spcPct val="0"/>
              </a:spcAft>
              <a:buClr>
                <a:schemeClr val="accent2">
                  <a:lumMod val="75000"/>
                </a:schemeClr>
              </a:buClr>
              <a:buFont typeface="Wingdings" panose="05000000000000000000" pitchFamily="2" charset="2"/>
              <a:buChar char="Ø"/>
            </a:pPr>
            <a:r>
              <a:rPr lang="en-US" sz="3800" kern="0" dirty="0">
                <a:latin typeface="Calibri" panose="020F0502020204030204" pitchFamily="34" charset="0"/>
              </a:rPr>
              <a:t>When you have sore throat with a fever!  </a:t>
            </a:r>
          </a:p>
          <a:p>
            <a:pPr marL="1976438" lvl="0" indent="-571500" eaLnBrk="0" fontAlgn="base" hangingPunct="0">
              <a:spcBef>
                <a:spcPct val="20000"/>
              </a:spcBef>
              <a:spcAft>
                <a:spcPct val="0"/>
              </a:spcAft>
              <a:buClr>
                <a:schemeClr val="accent2">
                  <a:lumMod val="75000"/>
                </a:schemeClr>
              </a:buClr>
              <a:buFont typeface="Wingdings" panose="05000000000000000000" pitchFamily="2" charset="2"/>
              <a:buChar char="v"/>
            </a:pPr>
            <a:r>
              <a:rPr lang="en-US" sz="3800" kern="0" dirty="0">
                <a:latin typeface="Calibri" panose="020F0502020204030204" pitchFamily="34" charset="0"/>
              </a:rPr>
              <a:t>Your cough may have germs.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endParaRPr lang="en-US" sz="3800" kern="0" dirty="0">
              <a:latin typeface="Calibri" panose="020F0502020204030204" pitchFamily="34" charset="0"/>
            </a:endParaRPr>
          </a:p>
        </p:txBody>
      </p:sp>
      <p:sp>
        <p:nvSpPr>
          <p:cNvPr id="10" name="Title 1">
            <a:extLst>
              <a:ext uri="{FF2B5EF4-FFF2-40B4-BE49-F238E27FC236}">
                <a16:creationId xmlns:a16="http://schemas.microsoft.com/office/drawing/2014/main" id="{54E4BC0E-B9F2-4452-8597-341DDCE0A87A}"/>
              </a:ext>
            </a:extLst>
          </p:cNvPr>
          <p:cNvSpPr>
            <a:spLocks noGrp="1"/>
          </p:cNvSpPr>
          <p:nvPr>
            <p:ph type="title"/>
          </p:nvPr>
        </p:nvSpPr>
        <p:spPr>
          <a:xfrm>
            <a:off x="501837" y="515732"/>
            <a:ext cx="10972800" cy="84112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1714192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17988" y="1455174"/>
            <a:ext cx="11916696" cy="5095698"/>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800" kern="0" dirty="0">
                <a:latin typeface="Calibri" panose="020F0502020204030204" pitchFamily="34" charset="0"/>
              </a:rPr>
              <a:t>When not to work or handle food:</a:t>
            </a:r>
          </a:p>
          <a:p>
            <a:pPr marL="1169988" lvl="0" indent="-571500" eaLnBrk="0" fontAlgn="base" hangingPunct="0">
              <a:spcBef>
                <a:spcPct val="20000"/>
              </a:spcBef>
              <a:spcAft>
                <a:spcPct val="0"/>
              </a:spcAft>
              <a:buClr>
                <a:schemeClr val="accent2">
                  <a:lumMod val="75000"/>
                </a:schemeClr>
              </a:buClr>
              <a:buFont typeface="Wingdings" panose="05000000000000000000" pitchFamily="2" charset="2"/>
              <a:buChar char="Ø"/>
            </a:pPr>
            <a:r>
              <a:rPr lang="en-US" sz="3800" kern="0" dirty="0">
                <a:latin typeface="Calibri" panose="020F0502020204030204" pitchFamily="34" charset="0"/>
              </a:rPr>
              <a:t>You are vomiting.</a:t>
            </a:r>
          </a:p>
          <a:p>
            <a:pPr marL="1976438" lvl="0" indent="-571500" eaLnBrk="0" fontAlgn="base" hangingPunct="0">
              <a:spcBef>
                <a:spcPct val="20000"/>
              </a:spcBef>
              <a:spcAft>
                <a:spcPct val="0"/>
              </a:spcAft>
              <a:buClr>
                <a:schemeClr val="accent2">
                  <a:lumMod val="75000"/>
                </a:schemeClr>
              </a:buClr>
              <a:buFont typeface="Wingdings" panose="05000000000000000000" pitchFamily="2" charset="2"/>
              <a:buChar char="v"/>
            </a:pPr>
            <a:r>
              <a:rPr lang="en-US" sz="3800" kern="0" dirty="0">
                <a:latin typeface="Calibri" panose="020F0502020204030204" pitchFamily="34" charset="0"/>
              </a:rPr>
              <a:t>Your vomit may have germs.</a:t>
            </a:r>
          </a:p>
          <a:p>
            <a:pPr marL="1169988" lvl="0" indent="-571500" eaLnBrk="0" fontAlgn="base" hangingPunct="0">
              <a:spcBef>
                <a:spcPct val="20000"/>
              </a:spcBef>
              <a:spcAft>
                <a:spcPct val="0"/>
              </a:spcAft>
              <a:buClr>
                <a:schemeClr val="accent2">
                  <a:lumMod val="75000"/>
                </a:schemeClr>
              </a:buClr>
              <a:buFont typeface="Wingdings" panose="05000000000000000000" pitchFamily="2" charset="2"/>
              <a:buChar char="Ø"/>
            </a:pPr>
            <a:r>
              <a:rPr lang="en-US" sz="3800" kern="0" dirty="0">
                <a:latin typeface="Calibri" panose="020F0502020204030204" pitchFamily="34" charset="0"/>
              </a:rPr>
              <a:t>Your skin or eyes are yellow.</a:t>
            </a:r>
          </a:p>
          <a:p>
            <a:pPr marL="1976438" lvl="0" indent="-571500" eaLnBrk="0" fontAlgn="base" hangingPunct="0">
              <a:spcBef>
                <a:spcPct val="20000"/>
              </a:spcBef>
              <a:spcAft>
                <a:spcPct val="0"/>
              </a:spcAft>
              <a:buClr>
                <a:schemeClr val="accent2">
                  <a:lumMod val="75000"/>
                </a:schemeClr>
              </a:buClr>
              <a:buFont typeface="Wingdings" panose="05000000000000000000" pitchFamily="2" charset="2"/>
              <a:buChar char="v"/>
            </a:pPr>
            <a:r>
              <a:rPr lang="en-US" sz="3800" kern="0" dirty="0">
                <a:latin typeface="Calibri" panose="020F0502020204030204" pitchFamily="34" charset="0"/>
              </a:rPr>
              <a:t>You may have Hepatitis A.</a:t>
            </a:r>
          </a:p>
          <a:p>
            <a:pPr marL="1169988" lvl="0" indent="-571500" eaLnBrk="0" fontAlgn="base" hangingPunct="0">
              <a:spcBef>
                <a:spcPct val="20000"/>
              </a:spcBef>
              <a:spcAft>
                <a:spcPct val="0"/>
              </a:spcAft>
              <a:buClr>
                <a:schemeClr val="accent2">
                  <a:lumMod val="75000"/>
                </a:schemeClr>
              </a:buClr>
              <a:buFont typeface="Wingdings" panose="05000000000000000000" pitchFamily="2" charset="2"/>
              <a:buChar char="Ø"/>
            </a:pPr>
            <a:r>
              <a:rPr lang="en-US" sz="3800" kern="0" dirty="0">
                <a:latin typeface="Calibri" panose="020F0502020204030204" pitchFamily="34" charset="0"/>
              </a:rPr>
              <a:t>You have infected and uncovered wounds.</a:t>
            </a:r>
          </a:p>
          <a:p>
            <a:pPr marL="1976438" lvl="0" indent="-571500" eaLnBrk="0" fontAlgn="base" hangingPunct="0">
              <a:spcBef>
                <a:spcPct val="20000"/>
              </a:spcBef>
              <a:spcAft>
                <a:spcPct val="0"/>
              </a:spcAft>
              <a:buClr>
                <a:schemeClr val="accent2">
                  <a:lumMod val="75000"/>
                </a:schemeClr>
              </a:buClr>
              <a:buFont typeface="Wingdings" panose="05000000000000000000" pitchFamily="2" charset="2"/>
              <a:buChar char="v"/>
            </a:pPr>
            <a:r>
              <a:rPr lang="en-US" sz="3800" kern="0" dirty="0">
                <a:latin typeface="Calibri" panose="020F0502020204030204" pitchFamily="34" charset="0"/>
              </a:rPr>
              <a:t>Puss or scabs may get into the food.</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endParaRPr lang="en-US" sz="3800" kern="0" dirty="0">
              <a:latin typeface="Calibri" panose="020F0502020204030204" pitchFamily="34" charset="0"/>
            </a:endParaRPr>
          </a:p>
        </p:txBody>
      </p:sp>
      <p:sp>
        <p:nvSpPr>
          <p:cNvPr id="10" name="Title 1">
            <a:extLst>
              <a:ext uri="{FF2B5EF4-FFF2-40B4-BE49-F238E27FC236}">
                <a16:creationId xmlns:a16="http://schemas.microsoft.com/office/drawing/2014/main" id="{54E4BC0E-B9F2-4452-8597-341DDCE0A87A}"/>
              </a:ext>
            </a:extLst>
          </p:cNvPr>
          <p:cNvSpPr>
            <a:spLocks noGrp="1"/>
          </p:cNvSpPr>
          <p:nvPr>
            <p:ph type="title"/>
          </p:nvPr>
        </p:nvSpPr>
        <p:spPr>
          <a:xfrm>
            <a:off x="501837" y="515732"/>
            <a:ext cx="10972800" cy="84112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2729035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236702" y="1356852"/>
            <a:ext cx="11718595" cy="5095698"/>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If you are sick, you may contaminate the food that you serve to your customers.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You may get germs on your hands after using the restroom, vomiting, or coughing.</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Germs in your vomit or cough may become airborne and land on food or food-contact surfaces.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endParaRPr lang="en-US" sz="4000" kern="0" dirty="0">
              <a:latin typeface="Calibri" panose="020F0502020204030204" pitchFamily="34" charset="0"/>
            </a:endParaRPr>
          </a:p>
        </p:txBody>
      </p:sp>
      <p:sp>
        <p:nvSpPr>
          <p:cNvPr id="10" name="Title 1">
            <a:extLst>
              <a:ext uri="{FF2B5EF4-FFF2-40B4-BE49-F238E27FC236}">
                <a16:creationId xmlns:a16="http://schemas.microsoft.com/office/drawing/2014/main" id="{54E4BC0E-B9F2-4452-8597-341DDCE0A87A}"/>
              </a:ext>
            </a:extLst>
          </p:cNvPr>
          <p:cNvSpPr>
            <a:spLocks noGrp="1"/>
          </p:cNvSpPr>
          <p:nvPr>
            <p:ph type="title"/>
          </p:nvPr>
        </p:nvSpPr>
        <p:spPr>
          <a:xfrm>
            <a:off x="501837" y="515732"/>
            <a:ext cx="10972800" cy="84112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1696116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1304"/>
            <a:ext cx="10972800" cy="1156068"/>
          </a:xfrm>
        </p:spPr>
        <p:txBody>
          <a:bodyPr>
            <a:normAutofit/>
          </a:bodyPr>
          <a:lstStyle/>
          <a:p>
            <a:r>
              <a:rPr lang="en-US" dirty="0"/>
              <a:t>Lesson 1:  </a:t>
            </a:r>
            <a:r>
              <a:rPr lang="en-US" b="1" dirty="0"/>
              <a:t>Health Certificate</a:t>
            </a:r>
          </a:p>
        </p:txBody>
      </p:sp>
      <p:sp>
        <p:nvSpPr>
          <p:cNvPr id="8" name="Content Placeholder 7">
            <a:extLst>
              <a:ext uri="{FF2B5EF4-FFF2-40B4-BE49-F238E27FC236}">
                <a16:creationId xmlns:a16="http://schemas.microsoft.com/office/drawing/2014/main" id="{CFE9E2E4-6B1E-4E3C-928C-17457973DA48}"/>
              </a:ext>
            </a:extLst>
          </p:cNvPr>
          <p:cNvSpPr>
            <a:spLocks noGrp="1"/>
          </p:cNvSpPr>
          <p:nvPr>
            <p:ph idx="1"/>
          </p:nvPr>
        </p:nvSpPr>
        <p:spPr>
          <a:xfrm>
            <a:off x="609600" y="1266444"/>
            <a:ext cx="10972800" cy="5260252"/>
          </a:xfrm>
        </p:spPr>
        <p:txBody>
          <a:bodyPr>
            <a:noAutofit/>
          </a:bodyPr>
          <a:lstStyle/>
          <a:p>
            <a:pPr marL="541338" indent="-431800"/>
            <a:r>
              <a:rPr lang="en-US" sz="3200" dirty="0">
                <a:solidFill>
                  <a:schemeClr val="accent1">
                    <a:lumMod val="50000"/>
                  </a:schemeClr>
                </a:solidFill>
              </a:rPr>
              <a:t>Permanent Health Certificate expires 1 year from date of application.</a:t>
            </a:r>
          </a:p>
          <a:p>
            <a:pPr marL="541338" indent="-431800"/>
            <a:r>
              <a:rPr lang="en-US" sz="3200" dirty="0">
                <a:solidFill>
                  <a:schemeClr val="accent1">
                    <a:lumMod val="50000"/>
                  </a:schemeClr>
                </a:solidFill>
              </a:rPr>
              <a:t>You may renew your Health Certificate 30 calendar days before the expiration date.</a:t>
            </a:r>
          </a:p>
          <a:p>
            <a:pPr marL="541338" indent="-431800"/>
            <a:r>
              <a:rPr lang="en-US" sz="3200" dirty="0">
                <a:solidFill>
                  <a:schemeClr val="accent1">
                    <a:lumMod val="50000"/>
                  </a:schemeClr>
                </a:solidFill>
              </a:rPr>
              <a:t>You can not work if your Health Certificate expires, and if you do not renew within 30 calendar days after the expiration, you must take the training course again.</a:t>
            </a:r>
          </a:p>
          <a:p>
            <a:pPr marL="541338" indent="-431800"/>
            <a:r>
              <a:rPr lang="en-US" sz="3200" dirty="0">
                <a:solidFill>
                  <a:schemeClr val="accent1">
                    <a:lumMod val="50000"/>
                  </a:schemeClr>
                </a:solidFill>
              </a:rPr>
              <a:t>Applicant can have authorized person renew for them:</a:t>
            </a:r>
          </a:p>
          <a:p>
            <a:pPr marL="1169988" lvl="1" indent="-354013"/>
            <a:r>
              <a:rPr lang="en-US" sz="3200" dirty="0">
                <a:solidFill>
                  <a:schemeClr val="accent1">
                    <a:lumMod val="50000"/>
                  </a:schemeClr>
                </a:solidFill>
              </a:rPr>
              <a:t>Signed authorization letter from the Applicant, and</a:t>
            </a:r>
          </a:p>
          <a:p>
            <a:pPr marL="1169988" lvl="1" indent="-354013"/>
            <a:r>
              <a:rPr lang="en-US" sz="3200" dirty="0">
                <a:solidFill>
                  <a:schemeClr val="accent1">
                    <a:lumMod val="50000"/>
                  </a:schemeClr>
                </a:solidFill>
              </a:rPr>
              <a:t>Copy of Applicants photo ID.</a:t>
            </a:r>
          </a:p>
          <a:p>
            <a:endParaRPr lang="en-US" sz="3200" dirty="0">
              <a:solidFill>
                <a:schemeClr val="accent1">
                  <a:lumMod val="50000"/>
                </a:schemeClr>
              </a:solidFill>
            </a:endParaRPr>
          </a:p>
        </p:txBody>
      </p:sp>
    </p:spTree>
    <p:extLst>
      <p:ext uri="{BB962C8B-B14F-4D97-AF65-F5344CB8AC3E}">
        <p14:creationId xmlns:p14="http://schemas.microsoft.com/office/powerpoint/2010/main" val="1851896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01837" y="1666812"/>
            <a:ext cx="11513182" cy="5117445"/>
          </a:xfrm>
        </p:spPr>
        <p:txBody>
          <a:bodyPr>
            <a:noAutofit/>
          </a:bodyPr>
          <a:lstStyle/>
          <a:p>
            <a:pPr marL="0" lvl="0" indent="0" eaLnBrk="0" fontAlgn="base" hangingPunct="0">
              <a:spcBef>
                <a:spcPct val="20000"/>
              </a:spcBef>
              <a:spcAft>
                <a:spcPct val="0"/>
              </a:spcAft>
              <a:buClr>
                <a:schemeClr val="accent2">
                  <a:lumMod val="75000"/>
                </a:schemeClr>
              </a:buClr>
              <a:buNone/>
            </a:pPr>
            <a:r>
              <a:rPr lang="en-US" sz="4000" b="1" kern="0" dirty="0">
                <a:latin typeface="Calibri" panose="020F0502020204030204" pitchFamily="34" charset="0"/>
              </a:rPr>
              <a:t>WHEN WORKING:</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b="1" kern="0" dirty="0">
                <a:solidFill>
                  <a:srgbClr val="FF0000"/>
                </a:solidFill>
                <a:latin typeface="Calibri" panose="020F0502020204030204" pitchFamily="34" charset="0"/>
              </a:rPr>
              <a:t>DO NOT </a:t>
            </a:r>
            <a:r>
              <a:rPr lang="en-US" sz="4000" kern="0" dirty="0">
                <a:latin typeface="Calibri" panose="020F0502020204030204" pitchFamily="34" charset="0"/>
              </a:rPr>
              <a:t>eat food!</a:t>
            </a:r>
          </a:p>
          <a:p>
            <a:pPr marL="914400" lvl="2" indent="-457200" eaLnBrk="0" fontAlgn="base" hangingPunct="0">
              <a:spcBef>
                <a:spcPct val="20000"/>
              </a:spcBef>
              <a:spcAft>
                <a:spcPct val="0"/>
              </a:spcAft>
              <a:buSzPct val="75000"/>
              <a:buFont typeface="Courier New" panose="02070309020205020404" pitchFamily="49" charset="0"/>
              <a:buChar char="o"/>
            </a:pPr>
            <a:r>
              <a:rPr lang="en-US" sz="4000" kern="0" dirty="0">
                <a:latin typeface="Calibri" panose="020F0502020204030204" pitchFamily="34" charset="0"/>
              </a:rPr>
              <a:t>But you can drink but from a closed container with a straw</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b="1" kern="0" dirty="0">
                <a:solidFill>
                  <a:srgbClr val="FF0000"/>
                </a:solidFill>
                <a:latin typeface="Calibri" panose="020F0502020204030204" pitchFamily="34" charset="0"/>
              </a:rPr>
              <a:t>DO NOT </a:t>
            </a:r>
            <a:r>
              <a:rPr lang="en-US" sz="4000" kern="0" dirty="0">
                <a:latin typeface="Calibri" panose="020F0502020204030204" pitchFamily="34" charset="0"/>
              </a:rPr>
              <a:t>chew gum, tobacco, or betel nut!</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b="1" kern="0" dirty="0">
                <a:solidFill>
                  <a:srgbClr val="FF0000"/>
                </a:solidFill>
                <a:latin typeface="Calibri" panose="020F0502020204030204" pitchFamily="34" charset="0"/>
              </a:rPr>
              <a:t>DO NOT </a:t>
            </a:r>
            <a:r>
              <a:rPr lang="en-US" sz="4000" kern="0" dirty="0">
                <a:latin typeface="Calibri" panose="020F0502020204030204" pitchFamily="34" charset="0"/>
              </a:rPr>
              <a:t>spit!</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b="1" kern="0" dirty="0">
                <a:solidFill>
                  <a:srgbClr val="FF0000"/>
                </a:solidFill>
                <a:latin typeface="Calibri" panose="020F0502020204030204" pitchFamily="34" charset="0"/>
              </a:rPr>
              <a:t>DO NOT </a:t>
            </a:r>
            <a:r>
              <a:rPr lang="en-US" sz="4000" kern="0" dirty="0">
                <a:latin typeface="Calibri" panose="020F0502020204030204" pitchFamily="34" charset="0"/>
              </a:rPr>
              <a:t>wear jewelry! </a:t>
            </a:r>
          </a:p>
        </p:txBody>
      </p:sp>
      <p:sp>
        <p:nvSpPr>
          <p:cNvPr id="11" name="Title 1">
            <a:extLst>
              <a:ext uri="{FF2B5EF4-FFF2-40B4-BE49-F238E27FC236}">
                <a16:creationId xmlns:a16="http://schemas.microsoft.com/office/drawing/2014/main" id="{298575AB-3EFC-4A1D-981D-94FF48055758}"/>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a:t>
            </a:r>
            <a:r>
              <a:rPr lang="en-US" sz="3200" b="1" dirty="0"/>
              <a:t>(cont.)</a:t>
            </a:r>
          </a:p>
        </p:txBody>
      </p:sp>
    </p:spTree>
    <p:extLst>
      <p:ext uri="{BB962C8B-B14F-4D97-AF65-F5344CB8AC3E}">
        <p14:creationId xmlns:p14="http://schemas.microsoft.com/office/powerpoint/2010/main" val="1166187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2230243"/>
            <a:ext cx="10972800" cy="3761681"/>
          </a:xfrm>
        </p:spPr>
        <p:txBody>
          <a:bodyPr>
            <a:normAutofit/>
          </a:bodyPr>
          <a:lstStyle/>
          <a:p>
            <a:pPr marL="0" lvl="0" indent="0" eaLnBrk="0" fontAlgn="base" hangingPunct="0">
              <a:spcBef>
                <a:spcPct val="20000"/>
              </a:spcBef>
              <a:spcAft>
                <a:spcPct val="0"/>
              </a:spcAft>
              <a:buClr>
                <a:schemeClr val="accent2">
                  <a:lumMod val="75000"/>
                </a:schemeClr>
              </a:buClr>
              <a:buNone/>
            </a:pPr>
            <a:r>
              <a:rPr lang="en-US" sz="4000" kern="0" dirty="0">
                <a:latin typeface="Calibri" panose="020F0502020204030204" pitchFamily="34" charset="0"/>
              </a:rPr>
              <a:t>Bathe before work.</a:t>
            </a:r>
          </a:p>
          <a:p>
            <a:pPr marL="0" lvl="0" indent="0" eaLnBrk="0" fontAlgn="base" hangingPunct="0">
              <a:spcBef>
                <a:spcPct val="20000"/>
              </a:spcBef>
              <a:spcAft>
                <a:spcPct val="0"/>
              </a:spcAft>
              <a:buClr>
                <a:schemeClr val="accent2">
                  <a:lumMod val="75000"/>
                </a:schemeClr>
              </a:buClr>
              <a:buNone/>
            </a:pPr>
            <a:endParaRPr lang="en-US" sz="4000" kern="0" dirty="0">
              <a:latin typeface="Calibri" panose="020F0502020204030204" pitchFamily="34" charset="0"/>
            </a:endParaRPr>
          </a:p>
        </p:txBody>
      </p:sp>
      <p:pic>
        <p:nvPicPr>
          <p:cNvPr id="11" name="Picture 10" descr="pe01762_">
            <a:extLst>
              <a:ext uri="{FF2B5EF4-FFF2-40B4-BE49-F238E27FC236}">
                <a16:creationId xmlns:a16="http://schemas.microsoft.com/office/drawing/2014/main" id="{B3CC8FAC-E0CC-4C31-8B3F-B190B73E0D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949" y="1947186"/>
            <a:ext cx="4036325" cy="404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9D947746-6998-485F-87BF-3EE3F64BF55F}"/>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1697288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2063689"/>
            <a:ext cx="10972800" cy="3928236"/>
          </a:xfrm>
        </p:spPr>
        <p:txBody>
          <a:bodyPr>
            <a:normAutofit/>
          </a:bodyPr>
          <a:lstStyle/>
          <a:p>
            <a:pPr marL="0" lvl="0" indent="0" eaLnBrk="0" fontAlgn="base" hangingPunct="0">
              <a:spcBef>
                <a:spcPct val="20000"/>
              </a:spcBef>
              <a:spcAft>
                <a:spcPct val="0"/>
              </a:spcAft>
              <a:buClr>
                <a:schemeClr val="accent2">
                  <a:lumMod val="75000"/>
                </a:schemeClr>
              </a:buClr>
              <a:buNone/>
            </a:pPr>
            <a:r>
              <a:rPr lang="en-US" sz="4000" kern="0" dirty="0">
                <a:latin typeface="Calibri" panose="020F0502020204030204" pitchFamily="34" charset="0"/>
              </a:rPr>
              <a:t>Not work when sick.</a:t>
            </a:r>
          </a:p>
        </p:txBody>
      </p:sp>
      <p:pic>
        <p:nvPicPr>
          <p:cNvPr id="11" name="Picture 2">
            <a:extLst>
              <a:ext uri="{FF2B5EF4-FFF2-40B4-BE49-F238E27FC236}">
                <a16:creationId xmlns:a16="http://schemas.microsoft.com/office/drawing/2014/main" id="{50214C42-3E4E-42B2-B90C-D29719AFAF5E}"/>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25611" y="2063689"/>
            <a:ext cx="4099932" cy="4619427"/>
          </a:xfrm>
          <a:prstGeom prst="rect">
            <a:avLst/>
          </a:prstGeom>
          <a:noFill/>
          <a:ln w="9525">
            <a:noFill/>
            <a:miter lim="800000"/>
            <a:headEnd/>
            <a:tailEnd/>
          </a:ln>
        </p:spPr>
      </p:pic>
      <p:sp>
        <p:nvSpPr>
          <p:cNvPr id="12" name="Title 1">
            <a:extLst>
              <a:ext uri="{FF2B5EF4-FFF2-40B4-BE49-F238E27FC236}">
                <a16:creationId xmlns:a16="http://schemas.microsoft.com/office/drawing/2014/main" id="{C5026AD9-9685-4E7E-86F0-76FA7C19CFB2}"/>
              </a:ext>
            </a:extLst>
          </p:cNvPr>
          <p:cNvSpPr txBox="1">
            <a:spLocks/>
          </p:cNvSpPr>
          <p:nvPr/>
        </p:nvSpPr>
        <p:spPr>
          <a:xfrm>
            <a:off x="501837" y="515733"/>
            <a:ext cx="109728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a:t>Lesson 5: </a:t>
            </a:r>
            <a:r>
              <a:rPr lang="en-US" b="1" dirty="0"/>
              <a:t>Employee Health and Hygiene (cont.)</a:t>
            </a:r>
          </a:p>
        </p:txBody>
      </p:sp>
    </p:spTree>
    <p:extLst>
      <p:ext uri="{BB962C8B-B14F-4D97-AF65-F5344CB8AC3E}">
        <p14:creationId xmlns:p14="http://schemas.microsoft.com/office/powerpoint/2010/main" val="1511039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1666813"/>
            <a:ext cx="10972800" cy="807446"/>
          </a:xfrm>
        </p:spPr>
        <p:txBody>
          <a:bodyPr>
            <a:normAutofit/>
          </a:bodyPr>
          <a:lstStyle/>
          <a:p>
            <a:pPr marL="0" lvl="0" indent="0" eaLnBrk="0" fontAlgn="base" hangingPunct="0">
              <a:spcBef>
                <a:spcPct val="20000"/>
              </a:spcBef>
              <a:spcAft>
                <a:spcPct val="0"/>
              </a:spcAft>
              <a:buClr>
                <a:schemeClr val="accent2">
                  <a:lumMod val="75000"/>
                </a:schemeClr>
              </a:buClr>
              <a:buNone/>
            </a:pPr>
            <a:r>
              <a:rPr lang="en-US" sz="4000" kern="0" dirty="0">
                <a:latin typeface="Calibri" panose="020F0502020204030204" pitchFamily="34" charset="0"/>
              </a:rPr>
              <a:t>Wear gloves when touching ready-to-eat foods.</a:t>
            </a:r>
          </a:p>
        </p:txBody>
      </p:sp>
      <p:pic>
        <p:nvPicPr>
          <p:cNvPr id="12" name="Picture 11">
            <a:extLst>
              <a:ext uri="{FF2B5EF4-FFF2-40B4-BE49-F238E27FC236}">
                <a16:creationId xmlns:a16="http://schemas.microsoft.com/office/drawing/2014/main" id="{8DA151CF-45FD-4D5A-AAFB-10F6C4E497ED}"/>
              </a:ext>
            </a:extLst>
          </p:cNvPr>
          <p:cNvPicPr>
            <a:picLocks noChangeAspect="1"/>
          </p:cNvPicPr>
          <p:nvPr/>
        </p:nvPicPr>
        <p:blipFill rotWithShape="1">
          <a:blip r:embed="rId3" cstate="print">
            <a:clrChange>
              <a:clrFrom>
                <a:srgbClr val="FFFEFF"/>
              </a:clrFrom>
              <a:clrTo>
                <a:srgbClr val="FFFEFF">
                  <a:alpha val="0"/>
                </a:srgbClr>
              </a:clrTo>
            </a:clrChange>
            <a:extLst>
              <a:ext uri="{28A0092B-C50C-407E-A947-70E740481C1C}">
                <a14:useLocalDpi xmlns:a14="http://schemas.microsoft.com/office/drawing/2010/main" val="0"/>
              </a:ext>
            </a:extLst>
          </a:blip>
          <a:srcRect l="36708" t="31026" r="38567" b="44408"/>
          <a:stretch/>
        </p:blipFill>
        <p:spPr>
          <a:xfrm>
            <a:off x="2955234" y="2771974"/>
            <a:ext cx="6281531" cy="3570293"/>
          </a:xfrm>
          <a:prstGeom prst="rect">
            <a:avLst/>
          </a:prstGeom>
        </p:spPr>
      </p:pic>
      <p:sp>
        <p:nvSpPr>
          <p:cNvPr id="11" name="Title 1">
            <a:extLst>
              <a:ext uri="{FF2B5EF4-FFF2-40B4-BE49-F238E27FC236}">
                <a16:creationId xmlns:a16="http://schemas.microsoft.com/office/drawing/2014/main" id="{D77EE2F8-1EC8-4893-A7FD-B842925B5E94}"/>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1548195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1602436"/>
            <a:ext cx="10972800" cy="4136445"/>
          </a:xfrm>
        </p:spPr>
        <p:txBody>
          <a:bodyPr>
            <a:normAutofit/>
          </a:bodyPr>
          <a:lstStyle/>
          <a:p>
            <a:pPr marL="0" lvl="0" indent="0" eaLnBrk="0" fontAlgn="base" hangingPunct="0">
              <a:spcBef>
                <a:spcPct val="20000"/>
              </a:spcBef>
              <a:spcAft>
                <a:spcPct val="0"/>
              </a:spcAft>
              <a:buClr>
                <a:schemeClr val="accent2">
                  <a:lumMod val="75000"/>
                </a:schemeClr>
              </a:buClr>
              <a:buNone/>
            </a:pPr>
            <a:r>
              <a:rPr lang="en-US" sz="4000" kern="0" dirty="0">
                <a:latin typeface="Calibri" panose="020F0502020204030204" pitchFamily="34" charset="0"/>
              </a:rPr>
              <a:t>No smoking, vaping, eating, chewing, or spitting when working.</a:t>
            </a:r>
          </a:p>
        </p:txBody>
      </p:sp>
      <p:pic>
        <p:nvPicPr>
          <p:cNvPr id="10" name="Picture 9">
            <a:extLst>
              <a:ext uri="{FF2B5EF4-FFF2-40B4-BE49-F238E27FC236}">
                <a16:creationId xmlns:a16="http://schemas.microsoft.com/office/drawing/2014/main" id="{1F61AE85-5C30-4D0F-96C9-33AB9812F6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66650" y="2578648"/>
            <a:ext cx="6781801" cy="3962400"/>
          </a:xfrm>
          <a:prstGeom prst="rect">
            <a:avLst/>
          </a:prstGeom>
        </p:spPr>
      </p:pic>
      <p:sp>
        <p:nvSpPr>
          <p:cNvPr id="11" name="Title 1">
            <a:extLst>
              <a:ext uri="{FF2B5EF4-FFF2-40B4-BE49-F238E27FC236}">
                <a16:creationId xmlns:a16="http://schemas.microsoft.com/office/drawing/2014/main" id="{9B58E1A3-01D4-4908-B802-304FACB2D5B5}"/>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260104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01837" y="1582072"/>
            <a:ext cx="11188326" cy="5073906"/>
          </a:xfrm>
        </p:spPr>
        <p:txBody>
          <a:bodyPr>
            <a:no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Keep fingernails short!</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Keep your clothes clean!</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Keep your hair restrained!</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Cover open cuts and wounds!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Always wash your hands!</a:t>
            </a:r>
          </a:p>
          <a:p>
            <a:pPr marL="1082675" lvl="1" indent="-569913" eaLnBrk="0" fontAlgn="base" hangingPunct="0">
              <a:spcBef>
                <a:spcPct val="20000"/>
              </a:spcBef>
              <a:spcAft>
                <a:spcPct val="0"/>
              </a:spcAft>
              <a:buSzPct val="75000"/>
              <a:buFont typeface="Courier New" panose="02070309020205020404" pitchFamily="49" charset="0"/>
              <a:buChar char="o"/>
            </a:pPr>
            <a:r>
              <a:rPr lang="en-US" sz="4000" kern="0" dirty="0">
                <a:latin typeface="Calibri" panose="020F0502020204030204" pitchFamily="34" charset="0"/>
              </a:rPr>
              <a:t>Fastest, easiest, and cheapest way to prevent foodborne illness</a:t>
            </a:r>
          </a:p>
        </p:txBody>
      </p:sp>
      <p:sp>
        <p:nvSpPr>
          <p:cNvPr id="11" name="Title 1">
            <a:extLst>
              <a:ext uri="{FF2B5EF4-FFF2-40B4-BE49-F238E27FC236}">
                <a16:creationId xmlns:a16="http://schemas.microsoft.com/office/drawing/2014/main" id="{C1071AA9-B87B-4AAA-A3B0-959FAE2BD268}"/>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90655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1666813"/>
            <a:ext cx="10972800" cy="4325112"/>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600" kern="0" dirty="0">
                <a:latin typeface="Calibri" panose="020F0502020204030204" pitchFamily="34" charset="0"/>
              </a:rPr>
              <a:t>When to wash your hands at work.</a:t>
            </a:r>
          </a:p>
        </p:txBody>
      </p:sp>
      <p:pic>
        <p:nvPicPr>
          <p:cNvPr id="10" name="Picture 9">
            <a:extLst>
              <a:ext uri="{FF2B5EF4-FFF2-40B4-BE49-F238E27FC236}">
                <a16:creationId xmlns:a16="http://schemas.microsoft.com/office/drawing/2014/main" id="{AF37D558-5288-4DDC-AC4C-5C003CC04C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22" t="1417" r="196" b="16844"/>
          <a:stretch/>
        </p:blipFill>
        <p:spPr>
          <a:xfrm>
            <a:off x="2330326" y="2377201"/>
            <a:ext cx="7115790" cy="3886848"/>
          </a:xfrm>
          <a:prstGeom prst="rect">
            <a:avLst/>
          </a:prstGeom>
        </p:spPr>
      </p:pic>
      <p:sp>
        <p:nvSpPr>
          <p:cNvPr id="12" name="Title 1">
            <a:extLst>
              <a:ext uri="{FF2B5EF4-FFF2-40B4-BE49-F238E27FC236}">
                <a16:creationId xmlns:a16="http://schemas.microsoft.com/office/drawing/2014/main" id="{68C7CB1F-9417-4869-9CF3-A8B80F263A2B}"/>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4185129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1666813"/>
            <a:ext cx="10972800" cy="4325112"/>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When to wash your hands?</a:t>
            </a:r>
          </a:p>
        </p:txBody>
      </p:sp>
      <p:pic>
        <p:nvPicPr>
          <p:cNvPr id="13" name="Picture 2" descr="C:\Users\masatomo.nadeau\AppData\Local\Microsoft\Windows\Temporary Internet Files\Content.IE5\31OGYGQ3\toilet[1].jpg">
            <a:extLst>
              <a:ext uri="{FF2B5EF4-FFF2-40B4-BE49-F238E27FC236}">
                <a16:creationId xmlns:a16="http://schemas.microsoft.com/office/drawing/2014/main" id="{9D088A12-410D-4156-A14B-DA6062462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0627" y="2655408"/>
            <a:ext cx="3412007" cy="388564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0DA3909-00C3-41AE-968A-84B682069AA7}"/>
              </a:ext>
            </a:extLst>
          </p:cNvPr>
          <p:cNvSpPr/>
          <p:nvPr/>
        </p:nvSpPr>
        <p:spPr>
          <a:xfrm>
            <a:off x="5517572" y="2388503"/>
            <a:ext cx="4419600" cy="2400657"/>
          </a:xfrm>
          <a:prstGeom prst="rect">
            <a:avLst/>
          </a:prstGeom>
          <a:noFill/>
        </p:spPr>
        <p:txBody>
          <a:bodyPr wrap="square" lIns="91440" tIns="45720" rIns="91440" bIns="45720">
            <a:spAutoFit/>
          </a:bodyPr>
          <a:lstStyle/>
          <a:p>
            <a:pPr algn="ctr" fontAlgn="base">
              <a:spcBef>
                <a:spcPct val="0"/>
              </a:spcBef>
              <a:spcAft>
                <a:spcPct val="0"/>
              </a:spcAft>
            </a:pPr>
            <a:endParaRPr lang="en-US" sz="5400" dirty="0">
              <a:ln w="9525">
                <a:solidFill>
                  <a:srgbClr val="000000"/>
                </a:solidFill>
                <a:prstDash val="solid"/>
              </a:ln>
              <a:solidFill>
                <a:schemeClr val="accent1">
                  <a:lumMod val="50000"/>
                </a:schemeClr>
              </a:solidFill>
              <a:latin typeface="Arial Rounded MT Bold"/>
              <a:cs typeface="Arial" charset="0"/>
            </a:endParaRPr>
          </a:p>
          <a:p>
            <a:pPr algn="ctr" fontAlgn="base">
              <a:spcBef>
                <a:spcPct val="0"/>
              </a:spcBef>
              <a:spcAft>
                <a:spcPct val="0"/>
              </a:spcAft>
            </a:pPr>
            <a:r>
              <a:rPr lang="en-US" sz="4800" dirty="0">
                <a:ln w="9525">
                  <a:solidFill>
                    <a:srgbClr val="000000"/>
                  </a:solidFill>
                  <a:prstDash val="solid"/>
                </a:ln>
                <a:solidFill>
                  <a:schemeClr val="accent1">
                    <a:lumMod val="50000"/>
                  </a:schemeClr>
                </a:solidFill>
                <a:latin typeface="Arial Rounded MT Bold"/>
                <a:cs typeface="Arial" charset="0"/>
              </a:rPr>
              <a:t>After using </a:t>
            </a:r>
          </a:p>
          <a:p>
            <a:pPr algn="ctr" fontAlgn="base">
              <a:spcBef>
                <a:spcPct val="0"/>
              </a:spcBef>
              <a:spcAft>
                <a:spcPct val="0"/>
              </a:spcAft>
            </a:pPr>
            <a:r>
              <a:rPr lang="en-US" sz="4800" dirty="0">
                <a:ln w="9525">
                  <a:solidFill>
                    <a:srgbClr val="000000"/>
                  </a:solidFill>
                  <a:prstDash val="solid"/>
                </a:ln>
                <a:solidFill>
                  <a:schemeClr val="accent1">
                    <a:lumMod val="50000"/>
                  </a:schemeClr>
                </a:solidFill>
                <a:latin typeface="Arial Rounded MT Bold"/>
                <a:cs typeface="Arial" charset="0"/>
              </a:rPr>
              <a:t>the Toilet</a:t>
            </a:r>
          </a:p>
        </p:txBody>
      </p:sp>
      <p:sp>
        <p:nvSpPr>
          <p:cNvPr id="12" name="Title 1">
            <a:extLst>
              <a:ext uri="{FF2B5EF4-FFF2-40B4-BE49-F238E27FC236}">
                <a16:creationId xmlns:a16="http://schemas.microsoft.com/office/drawing/2014/main" id="{2A22CD5A-9B0F-4F63-80D4-A069B03323F7}"/>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425533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1666813"/>
            <a:ext cx="10972800" cy="4325112"/>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600" kern="0" dirty="0">
                <a:latin typeface="Calibri" panose="020F0502020204030204" pitchFamily="34" charset="0"/>
              </a:rPr>
              <a:t>When to wash your hands?</a:t>
            </a:r>
          </a:p>
        </p:txBody>
      </p:sp>
      <p:sp>
        <p:nvSpPr>
          <p:cNvPr id="11" name="Title 1">
            <a:extLst>
              <a:ext uri="{FF2B5EF4-FFF2-40B4-BE49-F238E27FC236}">
                <a16:creationId xmlns:a16="http://schemas.microsoft.com/office/drawing/2014/main" id="{27A405B5-825B-4ED7-8098-F3F050127DCD}"/>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a:t>
            </a:r>
            <a:r>
              <a:rPr lang="en-US" sz="3200" b="1" dirty="0"/>
              <a:t>(cont.)</a:t>
            </a:r>
          </a:p>
        </p:txBody>
      </p:sp>
      <p:grpSp>
        <p:nvGrpSpPr>
          <p:cNvPr id="4" name="Group 3">
            <a:extLst>
              <a:ext uri="{FF2B5EF4-FFF2-40B4-BE49-F238E27FC236}">
                <a16:creationId xmlns:a16="http://schemas.microsoft.com/office/drawing/2014/main" id="{F735AE39-C34C-4F3A-A46C-1CE0CC55C3E7}"/>
              </a:ext>
            </a:extLst>
          </p:cNvPr>
          <p:cNvGrpSpPr/>
          <p:nvPr/>
        </p:nvGrpSpPr>
        <p:grpSpPr>
          <a:xfrm>
            <a:off x="3366655" y="2376449"/>
            <a:ext cx="5254831" cy="4084258"/>
            <a:chOff x="3366655" y="2376449"/>
            <a:chExt cx="5254831" cy="4084258"/>
          </a:xfrm>
        </p:grpSpPr>
        <p:pic>
          <p:nvPicPr>
            <p:cNvPr id="14" name="Picture 4">
              <a:extLst>
                <a:ext uri="{FF2B5EF4-FFF2-40B4-BE49-F238E27FC236}">
                  <a16:creationId xmlns:a16="http://schemas.microsoft.com/office/drawing/2014/main" id="{A4B49A7D-D99A-4FA7-AD8A-2A5BB010B812}"/>
                </a:ext>
              </a:extLst>
            </p:cNvPr>
            <p:cNvPicPr>
              <a:picLocks noChangeAspect="1"/>
            </p:cNvPicPr>
            <p:nvPr/>
          </p:nvPicPr>
          <p:blipFill rotWithShape="1">
            <a:blip r:embed="rId3" cstate="print"/>
            <a:srcRect l="935" t="18440" r="935" b="8086"/>
            <a:stretch/>
          </p:blipFill>
          <p:spPr bwMode="auto">
            <a:xfrm>
              <a:off x="3366655" y="2376449"/>
              <a:ext cx="5254831" cy="4084258"/>
            </a:xfrm>
            <a:prstGeom prst="rect">
              <a:avLst/>
            </a:prstGeom>
            <a:noFill/>
            <a:ln w="9525">
              <a:noFill/>
              <a:miter lim="800000"/>
              <a:headEnd/>
              <a:tailEnd/>
            </a:ln>
          </p:spPr>
        </p:pic>
        <p:pic>
          <p:nvPicPr>
            <p:cNvPr id="2" name="Picture 1">
              <a:extLst>
                <a:ext uri="{FF2B5EF4-FFF2-40B4-BE49-F238E27FC236}">
                  <a16:creationId xmlns:a16="http://schemas.microsoft.com/office/drawing/2014/main" id="{AA28F031-33E2-41EC-8E15-9BCC00E1430B}"/>
                </a:ext>
              </a:extLst>
            </p:cNvPr>
            <p:cNvPicPr>
              <a:picLocks noChangeAspect="1"/>
            </p:cNvPicPr>
            <p:nvPr/>
          </p:nvPicPr>
          <p:blipFill>
            <a:blip r:embed="rId4"/>
            <a:stretch>
              <a:fillRect/>
            </a:stretch>
          </p:blipFill>
          <p:spPr>
            <a:xfrm rot="10800000" flipV="1">
              <a:off x="8455230" y="4607626"/>
              <a:ext cx="166253" cy="583561"/>
            </a:xfrm>
            <a:prstGeom prst="rect">
              <a:avLst/>
            </a:prstGeom>
          </p:spPr>
        </p:pic>
      </p:grpSp>
    </p:spTree>
    <p:extLst>
      <p:ext uri="{BB962C8B-B14F-4D97-AF65-F5344CB8AC3E}">
        <p14:creationId xmlns:p14="http://schemas.microsoft.com/office/powerpoint/2010/main" val="3058509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2014CAAD-9505-458C-8B0D-1D3B10EB9D9B}"/>
              </a:ext>
            </a:extLst>
          </p:cNvPr>
          <p:cNvSpPr>
            <a:spLocks noGrp="1"/>
          </p:cNvSpPr>
          <p:nvPr>
            <p:ph idx="1"/>
          </p:nvPr>
        </p:nvSpPr>
        <p:spPr>
          <a:xfrm>
            <a:off x="609600" y="1666813"/>
            <a:ext cx="10972800" cy="4325112"/>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600" kern="0" dirty="0">
                <a:solidFill>
                  <a:schemeClr val="accent1">
                    <a:lumMod val="50000"/>
                  </a:schemeClr>
                </a:solidFill>
                <a:latin typeface="Calibri" panose="020F0502020204030204" pitchFamily="34" charset="0"/>
              </a:rPr>
              <a:t>When to your wash hands?</a:t>
            </a:r>
          </a:p>
        </p:txBody>
      </p:sp>
      <p:sp>
        <p:nvSpPr>
          <p:cNvPr id="12" name="Title 1">
            <a:extLst>
              <a:ext uri="{FF2B5EF4-FFF2-40B4-BE49-F238E27FC236}">
                <a16:creationId xmlns:a16="http://schemas.microsoft.com/office/drawing/2014/main" id="{0C59A4F5-243A-4BD2-AFCC-3CACE536FD21}"/>
              </a:ext>
            </a:extLst>
          </p:cNvPr>
          <p:cNvSpPr>
            <a:spLocks noGrp="1"/>
          </p:cNvSpPr>
          <p:nvPr>
            <p:ph type="title"/>
          </p:nvPr>
        </p:nvSpPr>
        <p:spPr>
          <a:xfrm>
            <a:off x="609600" y="527193"/>
            <a:ext cx="10972800" cy="1066800"/>
          </a:xfrm>
        </p:spPr>
        <p:txBody>
          <a:bodyPr>
            <a:normAutofit/>
          </a:bodyPr>
          <a:lstStyle/>
          <a:p>
            <a:r>
              <a:rPr lang="en-US" dirty="0"/>
              <a:t>Lesson 5: </a:t>
            </a:r>
            <a:r>
              <a:rPr lang="en-US" b="1" dirty="0"/>
              <a:t>Employee Health and Hygiene (cont.)</a:t>
            </a:r>
          </a:p>
        </p:txBody>
      </p:sp>
      <p:grpSp>
        <p:nvGrpSpPr>
          <p:cNvPr id="3" name="Group 2">
            <a:extLst>
              <a:ext uri="{FF2B5EF4-FFF2-40B4-BE49-F238E27FC236}">
                <a16:creationId xmlns:a16="http://schemas.microsoft.com/office/drawing/2014/main" id="{AB134475-ACC2-4173-B7B0-7A936677EBB0}"/>
              </a:ext>
            </a:extLst>
          </p:cNvPr>
          <p:cNvGrpSpPr/>
          <p:nvPr/>
        </p:nvGrpSpPr>
        <p:grpSpPr>
          <a:xfrm>
            <a:off x="6861404" y="1529838"/>
            <a:ext cx="3506541" cy="5158677"/>
            <a:chOff x="5893299" y="1582533"/>
            <a:chExt cx="3623729" cy="5282045"/>
          </a:xfrm>
        </p:grpSpPr>
        <p:pic>
          <p:nvPicPr>
            <p:cNvPr id="13" name="Picture 12">
              <a:extLst>
                <a:ext uri="{FF2B5EF4-FFF2-40B4-BE49-F238E27FC236}">
                  <a16:creationId xmlns:a16="http://schemas.microsoft.com/office/drawing/2014/main" id="{9BE181AB-236C-4FEC-9685-A61BDC83D530}"/>
                </a:ext>
              </a:extLst>
            </p:cNvPr>
            <p:cNvPicPr>
              <a:picLocks noChangeAspect="1"/>
            </p:cNvPicPr>
            <p:nvPr/>
          </p:nvPicPr>
          <p:blipFill rotWithShape="1">
            <a:blip r:embed="rId3" cstate="print"/>
            <a:srcRect l="2658" t="14689" r="1622" b="5254"/>
            <a:stretch/>
          </p:blipFill>
          <p:spPr bwMode="auto">
            <a:xfrm>
              <a:off x="5893299" y="1582533"/>
              <a:ext cx="3623729" cy="5282045"/>
            </a:xfrm>
            <a:prstGeom prst="rect">
              <a:avLst/>
            </a:prstGeom>
            <a:noFill/>
            <a:ln w="9525">
              <a:noFill/>
              <a:miter lim="800000"/>
              <a:headEnd/>
              <a:tailEnd/>
            </a:ln>
          </p:spPr>
        </p:pic>
        <p:pic>
          <p:nvPicPr>
            <p:cNvPr id="2" name="Picture 1">
              <a:extLst>
                <a:ext uri="{FF2B5EF4-FFF2-40B4-BE49-F238E27FC236}">
                  <a16:creationId xmlns:a16="http://schemas.microsoft.com/office/drawing/2014/main" id="{DE20C46E-B97A-4C08-8A14-42AE1873E3F1}"/>
                </a:ext>
              </a:extLst>
            </p:cNvPr>
            <p:cNvPicPr>
              <a:picLocks noChangeAspect="1"/>
            </p:cNvPicPr>
            <p:nvPr/>
          </p:nvPicPr>
          <p:blipFill>
            <a:blip r:embed="rId4"/>
            <a:stretch>
              <a:fillRect/>
            </a:stretch>
          </p:blipFill>
          <p:spPr>
            <a:xfrm>
              <a:off x="9334007" y="4536374"/>
              <a:ext cx="141914" cy="403762"/>
            </a:xfrm>
            <a:prstGeom prst="rect">
              <a:avLst/>
            </a:prstGeom>
          </p:spPr>
        </p:pic>
      </p:grpSp>
    </p:spTree>
    <p:extLst>
      <p:ext uri="{BB962C8B-B14F-4D97-AF65-F5344CB8AC3E}">
        <p14:creationId xmlns:p14="http://schemas.microsoft.com/office/powerpoint/2010/main" val="3399912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1304"/>
            <a:ext cx="10972800" cy="1156068"/>
          </a:xfrm>
        </p:spPr>
        <p:txBody>
          <a:bodyPr>
            <a:normAutofit/>
          </a:bodyPr>
          <a:lstStyle/>
          <a:p>
            <a:r>
              <a:rPr lang="en-US" dirty="0"/>
              <a:t>Lesson 1:  </a:t>
            </a:r>
            <a:r>
              <a:rPr lang="en-US" b="1" dirty="0"/>
              <a:t>Health Certificate (cont.)</a:t>
            </a:r>
          </a:p>
        </p:txBody>
      </p:sp>
      <p:sp>
        <p:nvSpPr>
          <p:cNvPr id="8" name="Content Placeholder 7">
            <a:extLst>
              <a:ext uri="{FF2B5EF4-FFF2-40B4-BE49-F238E27FC236}">
                <a16:creationId xmlns:a16="http://schemas.microsoft.com/office/drawing/2014/main" id="{CFE9E2E4-6B1E-4E3C-928C-17457973DA48}"/>
              </a:ext>
            </a:extLst>
          </p:cNvPr>
          <p:cNvSpPr>
            <a:spLocks noGrp="1"/>
          </p:cNvSpPr>
          <p:nvPr>
            <p:ph idx="1"/>
          </p:nvPr>
        </p:nvSpPr>
        <p:spPr>
          <a:xfrm>
            <a:off x="167148" y="1266444"/>
            <a:ext cx="11729884" cy="5518558"/>
          </a:xfrm>
        </p:spPr>
        <p:txBody>
          <a:bodyPr>
            <a:noAutofit/>
          </a:bodyPr>
          <a:lstStyle/>
          <a:p>
            <a:pPr marL="541338" indent="-431800" algn="just">
              <a:spcBef>
                <a:spcPts val="600"/>
              </a:spcBef>
              <a:buClrTx/>
            </a:pPr>
            <a:r>
              <a:rPr lang="en-US" sz="3400" dirty="0"/>
              <a:t>All Applicants must pass a written test with a 70% grade or better.</a:t>
            </a:r>
          </a:p>
          <a:p>
            <a:pPr marL="541338" indent="-431800" algn="just">
              <a:spcBef>
                <a:spcPts val="600"/>
              </a:spcBef>
              <a:buClrTx/>
            </a:pPr>
            <a:r>
              <a:rPr lang="en-US" sz="3400" dirty="0"/>
              <a:t>Results will be provided after the training course.</a:t>
            </a:r>
          </a:p>
          <a:p>
            <a:pPr marL="541338" indent="-431800" algn="just">
              <a:spcBef>
                <a:spcPts val="600"/>
              </a:spcBef>
              <a:buClrTx/>
            </a:pPr>
            <a:r>
              <a:rPr lang="en-US" sz="3400" dirty="0"/>
              <a:t>If you do not pass, a fee will be charged to re-issue an Interim Health Certificate and reschedule your training course. (See Health Certificate Instruction Handout)</a:t>
            </a:r>
          </a:p>
          <a:p>
            <a:pPr marL="541338" indent="-431800" algn="just">
              <a:spcBef>
                <a:spcPts val="600"/>
              </a:spcBef>
              <a:buClrTx/>
            </a:pPr>
            <a:r>
              <a:rPr lang="en-US" sz="3400" dirty="0"/>
              <a:t>If you fail the test twice, a written agreement is required between DPHSS and your employer.  A Health Certificate obtained using a written agreement is only valid with that employer.</a:t>
            </a:r>
          </a:p>
          <a:p>
            <a:pPr marL="109728" indent="0">
              <a:buNone/>
            </a:pPr>
            <a:endParaRPr lang="en-US" sz="3400" dirty="0"/>
          </a:p>
        </p:txBody>
      </p:sp>
    </p:spTree>
    <p:extLst>
      <p:ext uri="{BB962C8B-B14F-4D97-AF65-F5344CB8AC3E}">
        <p14:creationId xmlns:p14="http://schemas.microsoft.com/office/powerpoint/2010/main" val="131641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1BDDBC14-6E7D-4071-8BD4-3E9C4E6916F4}"/>
              </a:ext>
            </a:extLst>
          </p:cNvPr>
          <p:cNvPicPr>
            <a:picLocks noChangeAspect="1"/>
          </p:cNvPicPr>
          <p:nvPr/>
        </p:nvPicPr>
        <p:blipFill>
          <a:blip r:embed="rId3" cstate="print"/>
          <a:srcRect/>
          <a:stretch>
            <a:fillRect/>
          </a:stretch>
        </p:blipFill>
        <p:spPr bwMode="auto">
          <a:xfrm>
            <a:off x="7161730" y="1638431"/>
            <a:ext cx="4420670" cy="4505951"/>
          </a:xfrm>
          <a:prstGeom prst="rect">
            <a:avLst/>
          </a:prstGeom>
          <a:noFill/>
          <a:ln w="9525">
            <a:noFill/>
            <a:miter lim="800000"/>
            <a:headEnd/>
            <a:tailEnd/>
          </a:ln>
        </p:spPr>
      </p:pic>
      <p:sp>
        <p:nvSpPr>
          <p:cNvPr id="12" name="Text Placeholder 2">
            <a:extLst>
              <a:ext uri="{FF2B5EF4-FFF2-40B4-BE49-F238E27FC236}">
                <a16:creationId xmlns:a16="http://schemas.microsoft.com/office/drawing/2014/main" id="{A694A132-371C-4423-9231-A40C765103E9}"/>
              </a:ext>
            </a:extLst>
          </p:cNvPr>
          <p:cNvSpPr>
            <a:spLocks noGrp="1"/>
          </p:cNvSpPr>
          <p:nvPr>
            <p:ph idx="1"/>
          </p:nvPr>
        </p:nvSpPr>
        <p:spPr>
          <a:xfrm>
            <a:off x="265471" y="1638431"/>
            <a:ext cx="6764594" cy="3581138"/>
          </a:xfrm>
        </p:spPr>
        <p:txBody>
          <a:bodyPr>
            <a:norm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4800" kern="0" dirty="0">
                <a:solidFill>
                  <a:schemeClr val="accent1">
                    <a:lumMod val="50000"/>
                  </a:schemeClr>
                </a:solidFill>
                <a:latin typeface="Calibri" panose="020F0502020204030204" pitchFamily="34" charset="0"/>
              </a:rPr>
              <a:t>When to wash your hands?</a:t>
            </a:r>
          </a:p>
          <a:p>
            <a:pPr marL="1071563" lvl="0" indent="-571500" eaLnBrk="0" fontAlgn="base" hangingPunct="0">
              <a:spcBef>
                <a:spcPct val="20000"/>
              </a:spcBef>
              <a:spcAft>
                <a:spcPct val="0"/>
              </a:spcAft>
              <a:buClr>
                <a:schemeClr val="accent2">
                  <a:lumMod val="75000"/>
                </a:schemeClr>
              </a:buClr>
              <a:buFont typeface="Wingdings" panose="05000000000000000000" pitchFamily="2" charset="2"/>
              <a:buChar char="Ø"/>
            </a:pPr>
            <a:r>
              <a:rPr lang="en-US" sz="4800" dirty="0">
                <a:solidFill>
                  <a:schemeClr val="accent1">
                    <a:lumMod val="50000"/>
                  </a:schemeClr>
                </a:solidFill>
                <a:latin typeface="Calibri" panose="020F0502020204030204" pitchFamily="34" charset="0"/>
              </a:rPr>
              <a:t>Before putting on new gloves.</a:t>
            </a:r>
            <a:endParaRPr lang="en-US" sz="4800" kern="0" dirty="0">
              <a:solidFill>
                <a:schemeClr val="accent1">
                  <a:lumMod val="50000"/>
                </a:schemeClr>
              </a:solidFill>
              <a:latin typeface="Calibri" panose="020F0502020204030204" pitchFamily="34" charset="0"/>
            </a:endParaRPr>
          </a:p>
        </p:txBody>
      </p:sp>
      <p:sp>
        <p:nvSpPr>
          <p:cNvPr id="13" name="Title 1">
            <a:extLst>
              <a:ext uri="{FF2B5EF4-FFF2-40B4-BE49-F238E27FC236}">
                <a16:creationId xmlns:a16="http://schemas.microsoft.com/office/drawing/2014/main" id="{7071478E-C77D-4B76-9124-C9B7653E82AC}"/>
              </a:ext>
            </a:extLst>
          </p:cNvPr>
          <p:cNvSpPr>
            <a:spLocks noGrp="1"/>
          </p:cNvSpPr>
          <p:nvPr>
            <p:ph type="title"/>
          </p:nvPr>
        </p:nvSpPr>
        <p:spPr>
          <a:xfrm>
            <a:off x="609600" y="522291"/>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141396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CDE757A7-A451-4CA4-BE9B-ED48ED940CB3}"/>
              </a:ext>
            </a:extLst>
          </p:cNvPr>
          <p:cNvPicPr>
            <a:picLocks noChangeAspect="1" noChangeArrowheads="1"/>
          </p:cNvPicPr>
          <p:nvPr/>
        </p:nvPicPr>
        <p:blipFill>
          <a:blip r:embed="rId3" cstate="print"/>
          <a:srcRect/>
          <a:stretch>
            <a:fillRect/>
          </a:stretch>
        </p:blipFill>
        <p:spPr bwMode="auto">
          <a:xfrm>
            <a:off x="2516332" y="1290918"/>
            <a:ext cx="7159336" cy="5300207"/>
          </a:xfrm>
          <a:prstGeom prst="rect">
            <a:avLst/>
          </a:prstGeom>
          <a:noFill/>
          <a:ln w="9525">
            <a:noFill/>
            <a:miter lim="800000"/>
            <a:headEnd/>
            <a:tailEnd/>
          </a:ln>
        </p:spPr>
      </p:pic>
      <p:sp>
        <p:nvSpPr>
          <p:cNvPr id="16" name="Title 1">
            <a:extLst>
              <a:ext uri="{FF2B5EF4-FFF2-40B4-BE49-F238E27FC236}">
                <a16:creationId xmlns:a16="http://schemas.microsoft.com/office/drawing/2014/main" id="{C91DB3D7-313B-4AB0-B706-2B3B473C37DF}"/>
              </a:ext>
            </a:extLst>
          </p:cNvPr>
          <p:cNvSpPr>
            <a:spLocks noGrp="1"/>
          </p:cNvSpPr>
          <p:nvPr>
            <p:ph type="title"/>
          </p:nvPr>
        </p:nvSpPr>
        <p:spPr>
          <a:xfrm>
            <a:off x="839578" y="515733"/>
            <a:ext cx="10512843" cy="775185"/>
          </a:xfrm>
          <a:noFill/>
          <a:ln>
            <a:noFill/>
          </a:ln>
        </p:spPr>
        <p:txBody>
          <a:bodyPr>
            <a:no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2000414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Users\katherine.delmundo\AppData\Local\Microsoft\Windows\Temporary Internet Files\Content.IE5\QVHID2XO\SChandwashing-main_Full[1].jpg">
            <a:extLst>
              <a:ext uri="{FF2B5EF4-FFF2-40B4-BE49-F238E27FC236}">
                <a16:creationId xmlns:a16="http://schemas.microsoft.com/office/drawing/2014/main" id="{8BF07F95-63F0-4FA3-9803-78548D04F41B}"/>
              </a:ext>
            </a:extLst>
          </p:cNvPr>
          <p:cNvPicPr>
            <a:picLocks noChangeAspect="1" noChangeArrowheads="1"/>
          </p:cNvPicPr>
          <p:nvPr/>
        </p:nvPicPr>
        <p:blipFill>
          <a:blip r:embed="rId3" cstate="print"/>
          <a:srcRect/>
          <a:stretch>
            <a:fillRect/>
          </a:stretch>
        </p:blipFill>
        <p:spPr bwMode="auto">
          <a:xfrm>
            <a:off x="9449746" y="1167120"/>
            <a:ext cx="2463883" cy="2510144"/>
          </a:xfrm>
          <a:prstGeom prst="rect">
            <a:avLst/>
          </a:prstGeom>
          <a:noFill/>
          <a:ln w="9525">
            <a:noFill/>
            <a:miter lim="800000"/>
            <a:headEnd/>
            <a:tailEnd/>
          </a:ln>
        </p:spPr>
      </p:pic>
      <p:sp>
        <p:nvSpPr>
          <p:cNvPr id="6" name="Content Placeholder 5">
            <a:extLst>
              <a:ext uri="{FF2B5EF4-FFF2-40B4-BE49-F238E27FC236}">
                <a16:creationId xmlns:a16="http://schemas.microsoft.com/office/drawing/2014/main" id="{F37C6E3F-9461-43CE-8F0D-D4BE0E1DD4D3}"/>
              </a:ext>
            </a:extLst>
          </p:cNvPr>
          <p:cNvSpPr>
            <a:spLocks noGrp="1"/>
          </p:cNvSpPr>
          <p:nvPr>
            <p:ph idx="1"/>
          </p:nvPr>
        </p:nvSpPr>
        <p:spPr>
          <a:xfrm>
            <a:off x="173516" y="1425216"/>
            <a:ext cx="10972800" cy="5432784"/>
          </a:xfrm>
        </p:spPr>
        <p:txBody>
          <a:bodyPr>
            <a:noAutofit/>
          </a:bodyPr>
          <a:lstStyle/>
          <a:p>
            <a:r>
              <a:rPr lang="en-US" sz="3400" b="1" dirty="0"/>
              <a:t>How to wash hands?</a:t>
            </a:r>
          </a:p>
          <a:p>
            <a:pPr marL="1071563" lvl="2" indent="-533400">
              <a:buFont typeface="Wingdings" panose="05000000000000000000" pitchFamily="2" charset="2"/>
              <a:buChar char="ü"/>
            </a:pPr>
            <a:r>
              <a:rPr lang="en-US" sz="3400" dirty="0"/>
              <a:t>Turn on faucet using warm water</a:t>
            </a:r>
          </a:p>
          <a:p>
            <a:pPr marL="1071563" lvl="2" indent="-533400">
              <a:buFont typeface="Wingdings" panose="05000000000000000000" pitchFamily="2" charset="2"/>
              <a:buChar char="ü"/>
            </a:pPr>
            <a:r>
              <a:rPr lang="en-US" sz="3400" dirty="0"/>
              <a:t>Wet hands and put soap</a:t>
            </a:r>
          </a:p>
          <a:p>
            <a:pPr marL="1071563" lvl="2" indent="-533400">
              <a:buFont typeface="Wingdings" panose="05000000000000000000" pitchFamily="2" charset="2"/>
              <a:buChar char="ü"/>
            </a:pPr>
            <a:r>
              <a:rPr lang="en-US" sz="3400" dirty="0"/>
              <a:t>Lather and vigorously rub hands</a:t>
            </a:r>
          </a:p>
          <a:p>
            <a:pPr marL="1878013" lvl="4" indent="-530225">
              <a:buFont typeface="Wingdings" panose="05000000000000000000" pitchFamily="2" charset="2"/>
              <a:buChar char="§"/>
            </a:pPr>
            <a:r>
              <a:rPr lang="en-US" sz="3400" dirty="0"/>
              <a:t>Between fingers, around fingernails, thumbs</a:t>
            </a:r>
          </a:p>
          <a:p>
            <a:pPr marL="1071563" lvl="2" indent="-530225">
              <a:buFont typeface="Wingdings" panose="05000000000000000000" pitchFamily="2" charset="2"/>
              <a:buChar char="ü"/>
            </a:pPr>
            <a:r>
              <a:rPr lang="en-US" sz="3400" dirty="0"/>
              <a:t>Rinse hands while still rubbing under running water</a:t>
            </a:r>
          </a:p>
          <a:p>
            <a:pPr marL="1071563" lvl="2" indent="-530225">
              <a:buFont typeface="Wingdings" panose="05000000000000000000" pitchFamily="2" charset="2"/>
              <a:buChar char="ü"/>
              <a:tabLst>
                <a:tab pos="1027113" algn="l"/>
              </a:tabLst>
            </a:pPr>
            <a:r>
              <a:rPr lang="en-US" sz="3400" dirty="0"/>
              <a:t>Grab paper towel and dry, and use it to turn off faucet and open door</a:t>
            </a:r>
          </a:p>
          <a:p>
            <a:pPr marL="1071563" lvl="2" indent="-530225">
              <a:buFont typeface="Wingdings" panose="05000000000000000000" pitchFamily="2" charset="2"/>
              <a:buChar char="ü"/>
            </a:pPr>
            <a:r>
              <a:rPr lang="en-US" sz="3400" dirty="0"/>
              <a:t>Air dryer okay, but paper towel more hygienic</a:t>
            </a:r>
            <a:endParaRPr lang="x-none" sz="3400" dirty="0"/>
          </a:p>
        </p:txBody>
      </p:sp>
      <p:sp>
        <p:nvSpPr>
          <p:cNvPr id="12" name="Title 1">
            <a:extLst>
              <a:ext uri="{FF2B5EF4-FFF2-40B4-BE49-F238E27FC236}">
                <a16:creationId xmlns:a16="http://schemas.microsoft.com/office/drawing/2014/main" id="{362560CA-883E-4943-B824-AFC998F4E9E6}"/>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4177084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76585" y="1607062"/>
            <a:ext cx="7946997" cy="5210985"/>
          </a:xfrm>
        </p:spPr>
        <p:txBody>
          <a:bodyPr>
            <a:noAutofit/>
          </a:bodyPr>
          <a:lstStyle/>
          <a:p>
            <a:pPr marL="0" lvl="0" indent="0" eaLnBrk="0" fontAlgn="base" hangingPunct="0">
              <a:spcBef>
                <a:spcPct val="20000"/>
              </a:spcBef>
              <a:spcAft>
                <a:spcPct val="0"/>
              </a:spcAft>
              <a:buClr>
                <a:schemeClr val="accent2">
                  <a:lumMod val="75000"/>
                </a:schemeClr>
              </a:buClr>
              <a:buNone/>
            </a:pPr>
            <a:r>
              <a:rPr lang="en-US" sz="3300" kern="0" dirty="0">
                <a:latin typeface="Calibri" panose="020F0502020204030204" pitchFamily="34" charset="0"/>
              </a:rPr>
              <a:t>When you don’t wash your hands after using the toilet:</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300" kern="0" dirty="0">
                <a:latin typeface="Calibri" panose="020F0502020204030204" pitchFamily="34" charset="0"/>
              </a:rPr>
              <a:t>Germs in feces (</a:t>
            </a:r>
            <a:r>
              <a:rPr lang="en-US" sz="3300" b="1" kern="0" dirty="0">
                <a:solidFill>
                  <a:schemeClr val="bg2">
                    <a:lumMod val="50000"/>
                  </a:schemeClr>
                </a:solidFill>
                <a:effectLst>
                  <a:glow rad="127000">
                    <a:schemeClr val="bg1"/>
                  </a:glow>
                  <a:outerShdw blurRad="50800" dist="50800" dir="5400000" algn="ctr" rotWithShape="0">
                    <a:srgbClr val="FF0000"/>
                  </a:outerShdw>
                </a:effectLst>
                <a:latin typeface="Calibri" panose="020F0502020204030204" pitchFamily="34" charset="0"/>
              </a:rPr>
              <a:t>poop</a:t>
            </a:r>
            <a:r>
              <a:rPr lang="en-US" sz="3300" kern="0" dirty="0">
                <a:latin typeface="Calibri" panose="020F0502020204030204" pitchFamily="34" charset="0"/>
              </a:rPr>
              <a:t>) can get on your hands.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300" kern="0" dirty="0">
                <a:latin typeface="Calibri" panose="020F0502020204030204" pitchFamily="34" charset="0"/>
              </a:rPr>
              <a:t>If you don’t properly wash your hands, the </a:t>
            </a:r>
            <a:r>
              <a:rPr lang="en-US" sz="3300" b="1" kern="0" dirty="0">
                <a:solidFill>
                  <a:schemeClr val="bg2">
                    <a:lumMod val="50000"/>
                  </a:schemeClr>
                </a:solidFill>
                <a:effectLst>
                  <a:glow rad="127000">
                    <a:schemeClr val="bg1"/>
                  </a:glow>
                  <a:outerShdw blurRad="50800" dist="50800" dir="5400000" algn="ctr" rotWithShape="0">
                    <a:srgbClr val="FF0000"/>
                  </a:outerShdw>
                </a:effectLst>
                <a:latin typeface="Calibri" panose="020F0502020204030204" pitchFamily="34" charset="0"/>
              </a:rPr>
              <a:t>poop</a:t>
            </a:r>
            <a:r>
              <a:rPr lang="en-US" sz="3300" b="1" kern="0" dirty="0">
                <a:solidFill>
                  <a:schemeClr val="bg2">
                    <a:lumMod val="50000"/>
                  </a:schemeClr>
                </a:solidFill>
                <a:effectLst>
                  <a:glow rad="127000">
                    <a:schemeClr val="bg1"/>
                  </a:glow>
                </a:effectLst>
                <a:latin typeface="Calibri" panose="020F0502020204030204" pitchFamily="34" charset="0"/>
              </a:rPr>
              <a:t> </a:t>
            </a:r>
            <a:r>
              <a:rPr lang="en-US" sz="3300" kern="0" dirty="0">
                <a:latin typeface="Calibri" panose="020F0502020204030204" pitchFamily="34" charset="0"/>
              </a:rPr>
              <a:t>can</a:t>
            </a:r>
            <a:r>
              <a:rPr lang="en-US" sz="3300" b="1" kern="0" dirty="0">
                <a:solidFill>
                  <a:schemeClr val="bg2">
                    <a:lumMod val="50000"/>
                  </a:schemeClr>
                </a:solidFill>
                <a:effectLst>
                  <a:glow rad="127000">
                    <a:schemeClr val="bg1"/>
                  </a:glow>
                </a:effectLst>
                <a:latin typeface="Calibri" panose="020F0502020204030204" pitchFamily="34" charset="0"/>
              </a:rPr>
              <a:t> </a:t>
            </a:r>
            <a:r>
              <a:rPr lang="en-US" sz="3300" kern="0" dirty="0">
                <a:latin typeface="Calibri" panose="020F0502020204030204" pitchFamily="34" charset="0"/>
              </a:rPr>
              <a:t>get on the food you handle.</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300" kern="0" dirty="0">
                <a:latin typeface="Calibri" panose="020F0502020204030204" pitchFamily="34" charset="0"/>
              </a:rPr>
              <a:t>Your customer then eats the food with your </a:t>
            </a:r>
            <a:r>
              <a:rPr lang="en-US" sz="3300" b="1" kern="0" dirty="0">
                <a:solidFill>
                  <a:schemeClr val="bg2">
                    <a:lumMod val="50000"/>
                  </a:schemeClr>
                </a:solidFill>
                <a:effectLst>
                  <a:glow rad="127000">
                    <a:schemeClr val="bg1"/>
                  </a:glow>
                  <a:outerShdw blurRad="50800" dist="50800" dir="5400000" algn="ctr" rotWithShape="0">
                    <a:srgbClr val="FF0000"/>
                  </a:outerShdw>
                </a:effectLst>
                <a:latin typeface="Calibri" panose="020F0502020204030204" pitchFamily="34" charset="0"/>
              </a:rPr>
              <a:t>poop</a:t>
            </a:r>
            <a:r>
              <a:rPr lang="en-US" sz="3300" b="1" kern="0" dirty="0">
                <a:solidFill>
                  <a:schemeClr val="bg2">
                    <a:lumMod val="50000"/>
                  </a:schemeClr>
                </a:solidFill>
                <a:effectLst>
                  <a:glow rad="127000">
                    <a:schemeClr val="bg1"/>
                  </a:glow>
                </a:effectLst>
                <a:latin typeface="Calibri" panose="020F0502020204030204" pitchFamily="34" charset="0"/>
              </a:rPr>
              <a:t> </a:t>
            </a:r>
            <a:r>
              <a:rPr lang="en-US" sz="3300" kern="0" dirty="0">
                <a:latin typeface="Calibri" panose="020F0502020204030204" pitchFamily="34" charset="0"/>
              </a:rPr>
              <a:t>which contains germs!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300" kern="0" dirty="0">
                <a:latin typeface="Calibri" panose="020F0502020204030204" pitchFamily="34" charset="0"/>
              </a:rPr>
              <a:t>Customer may get sick.</a:t>
            </a:r>
          </a:p>
        </p:txBody>
      </p:sp>
      <p:pic>
        <p:nvPicPr>
          <p:cNvPr id="10" name="Picture 6">
            <a:extLst>
              <a:ext uri="{FF2B5EF4-FFF2-40B4-BE49-F238E27FC236}">
                <a16:creationId xmlns:a16="http://schemas.microsoft.com/office/drawing/2014/main" id="{6DCCA33A-D126-4076-8F6D-AD6613EB2246}"/>
              </a:ext>
            </a:extLst>
          </p:cNvPr>
          <p:cNvPicPr>
            <a:picLocks noChangeAspect="1" noChangeArrowheads="1"/>
          </p:cNvPicPr>
          <p:nvPr/>
        </p:nvPicPr>
        <p:blipFill>
          <a:blip r:embed="rId3" cstate="print"/>
          <a:srcRect/>
          <a:stretch>
            <a:fillRect/>
          </a:stretch>
        </p:blipFill>
        <p:spPr bwMode="auto">
          <a:xfrm>
            <a:off x="7946289" y="1607062"/>
            <a:ext cx="4191000" cy="4587738"/>
          </a:xfrm>
          <a:prstGeom prst="rect">
            <a:avLst/>
          </a:prstGeom>
          <a:noFill/>
          <a:ln w="9525">
            <a:noFill/>
            <a:miter lim="800000"/>
            <a:headEnd/>
            <a:tailEnd/>
          </a:ln>
        </p:spPr>
      </p:pic>
      <p:sp>
        <p:nvSpPr>
          <p:cNvPr id="11" name="Title 1">
            <a:extLst>
              <a:ext uri="{FF2B5EF4-FFF2-40B4-BE49-F238E27FC236}">
                <a16:creationId xmlns:a16="http://schemas.microsoft.com/office/drawing/2014/main" id="{E0D09F1D-B3FA-451E-83DA-DEBBEEFB78F2}"/>
              </a:ext>
            </a:extLst>
          </p:cNvPr>
          <p:cNvSpPr>
            <a:spLocks noGrp="1"/>
          </p:cNvSpPr>
          <p:nvPr>
            <p:ph type="title"/>
          </p:nvPr>
        </p:nvSpPr>
        <p:spPr>
          <a:xfrm>
            <a:off x="501837" y="515733"/>
            <a:ext cx="10972800" cy="1066800"/>
          </a:xfrm>
        </p:spPr>
        <p:txBody>
          <a:bodyPr>
            <a:normAutofit/>
          </a:bodyPr>
          <a:lstStyle/>
          <a:p>
            <a:r>
              <a:rPr lang="en-US" dirty="0"/>
              <a:t>Lesson 5: </a:t>
            </a:r>
            <a:r>
              <a:rPr lang="en-US" b="1" dirty="0"/>
              <a:t>Employee Health and Hygiene (cont.)</a:t>
            </a:r>
          </a:p>
        </p:txBody>
      </p:sp>
    </p:spTree>
    <p:extLst>
      <p:ext uri="{BB962C8B-B14F-4D97-AF65-F5344CB8AC3E}">
        <p14:creationId xmlns:p14="http://schemas.microsoft.com/office/powerpoint/2010/main" val="3180786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0">
            <a:extLst>
              <a:ext uri="{FF2B5EF4-FFF2-40B4-BE49-F238E27FC236}">
                <a16:creationId xmlns:a16="http://schemas.microsoft.com/office/drawing/2014/main" id="{B2BB6BF0-B151-4A37-9913-8AF65849F1A2}"/>
              </a:ext>
            </a:extLst>
          </p:cNvPr>
          <p:cNvSpPr txBox="1">
            <a:spLocks noChangeArrowheads="1"/>
          </p:cNvSpPr>
          <p:nvPr/>
        </p:nvSpPr>
        <p:spPr bwMode="auto">
          <a:xfrm>
            <a:off x="2104102" y="6125552"/>
            <a:ext cx="74430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200" b="1" dirty="0">
              <a:solidFill>
                <a:srgbClr val="000000"/>
              </a:solidFill>
            </a:endParaRPr>
          </a:p>
        </p:txBody>
      </p:sp>
      <p:grpSp>
        <p:nvGrpSpPr>
          <p:cNvPr id="10" name="Group 9">
            <a:extLst>
              <a:ext uri="{FF2B5EF4-FFF2-40B4-BE49-F238E27FC236}">
                <a16:creationId xmlns:a16="http://schemas.microsoft.com/office/drawing/2014/main" id="{4150F4B6-37F2-4C7B-911B-AEBA5FFD3B51}"/>
              </a:ext>
            </a:extLst>
          </p:cNvPr>
          <p:cNvGrpSpPr/>
          <p:nvPr/>
        </p:nvGrpSpPr>
        <p:grpSpPr>
          <a:xfrm>
            <a:off x="713861" y="1009162"/>
            <a:ext cx="9350889" cy="5087898"/>
            <a:chOff x="18463" y="1752600"/>
            <a:chExt cx="8758425" cy="5087898"/>
          </a:xfrm>
        </p:grpSpPr>
        <p:pic>
          <p:nvPicPr>
            <p:cNvPr id="11" name="Picture 2" descr="C:\Users\katherine.delmundo\AppData\Local\Microsoft\Windows\Temporary Internet Files\Content.IE5\Y2ZQJDHN\arrow-orange-right-6041-large[1].png">
              <a:extLst>
                <a:ext uri="{FF2B5EF4-FFF2-40B4-BE49-F238E27FC236}">
                  <a16:creationId xmlns:a16="http://schemas.microsoft.com/office/drawing/2014/main" id="{3E65CB8A-CDA4-4CA9-95BF-CF3228289C76}"/>
                </a:ext>
              </a:extLst>
            </p:cNvPr>
            <p:cNvPicPr>
              <a:picLocks noChangeAspect="1" noChangeArrowheads="1"/>
            </p:cNvPicPr>
            <p:nvPr/>
          </p:nvPicPr>
          <p:blipFill>
            <a:blip r:embed="rId3" cstate="print"/>
            <a:srcRect/>
            <a:stretch>
              <a:fillRect/>
            </a:stretch>
          </p:blipFill>
          <p:spPr bwMode="auto">
            <a:xfrm>
              <a:off x="1911195" y="2660495"/>
              <a:ext cx="1136805" cy="590976"/>
            </a:xfrm>
            <a:prstGeom prst="rect">
              <a:avLst/>
            </a:prstGeom>
            <a:noFill/>
            <a:ln w="9525">
              <a:noFill/>
              <a:miter lim="800000"/>
              <a:headEnd/>
              <a:tailEnd/>
            </a:ln>
          </p:spPr>
        </p:pic>
        <p:pic>
          <p:nvPicPr>
            <p:cNvPr id="12" name="Picture 11" descr="Capture.PNG">
              <a:extLst>
                <a:ext uri="{FF2B5EF4-FFF2-40B4-BE49-F238E27FC236}">
                  <a16:creationId xmlns:a16="http://schemas.microsoft.com/office/drawing/2014/main" id="{9DA0FFD3-3E87-4A8F-A28F-8E77FCB4C569}"/>
                </a:ext>
              </a:extLst>
            </p:cNvPr>
            <p:cNvPicPr>
              <a:picLocks noChangeAspect="1"/>
            </p:cNvPicPr>
            <p:nvPr/>
          </p:nvPicPr>
          <p:blipFill>
            <a:blip r:embed="rId4" cstate="print"/>
            <a:srcRect/>
            <a:stretch>
              <a:fillRect/>
            </a:stretch>
          </p:blipFill>
          <p:spPr bwMode="auto">
            <a:xfrm>
              <a:off x="3550733" y="2078951"/>
              <a:ext cx="1646005" cy="1121813"/>
            </a:xfrm>
            <a:prstGeom prst="rect">
              <a:avLst/>
            </a:prstGeom>
            <a:noFill/>
            <a:ln w="9525">
              <a:noFill/>
              <a:miter lim="800000"/>
              <a:headEnd/>
              <a:tailEnd/>
            </a:ln>
          </p:spPr>
        </p:pic>
        <p:pic>
          <p:nvPicPr>
            <p:cNvPr id="13" name="Picture 2">
              <a:extLst>
                <a:ext uri="{FF2B5EF4-FFF2-40B4-BE49-F238E27FC236}">
                  <a16:creationId xmlns:a16="http://schemas.microsoft.com/office/drawing/2014/main" id="{705BF753-45C3-4F13-8DE5-369C50BFBC3B}"/>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 y="1752600"/>
              <a:ext cx="1485900" cy="1803968"/>
            </a:xfrm>
            <a:prstGeom prst="rect">
              <a:avLst/>
            </a:prstGeom>
            <a:noFill/>
            <a:ln w="9525">
              <a:noFill/>
              <a:miter lim="800000"/>
              <a:headEnd/>
              <a:tailEnd/>
            </a:ln>
          </p:spPr>
        </p:pic>
        <p:pic>
          <p:nvPicPr>
            <p:cNvPr id="14" name="Picture 2" descr="C:\Users\katherine.delmundo\AppData\Local\Microsoft\Windows\Temporary Internet Files\Content.IE5\Y2ZQJDHN\arrow-orange-right-6041-large[1].png">
              <a:extLst>
                <a:ext uri="{FF2B5EF4-FFF2-40B4-BE49-F238E27FC236}">
                  <a16:creationId xmlns:a16="http://schemas.microsoft.com/office/drawing/2014/main" id="{B0ED74A1-A506-4DE0-AF5A-3B0BB0CE87E9}"/>
                </a:ext>
              </a:extLst>
            </p:cNvPr>
            <p:cNvPicPr>
              <a:picLocks noChangeAspect="1" noChangeArrowheads="1"/>
            </p:cNvPicPr>
            <p:nvPr/>
          </p:nvPicPr>
          <p:blipFill>
            <a:blip r:embed="rId3" cstate="print"/>
            <a:srcRect/>
            <a:stretch>
              <a:fillRect/>
            </a:stretch>
          </p:blipFill>
          <p:spPr bwMode="auto">
            <a:xfrm>
              <a:off x="5621116" y="2671819"/>
              <a:ext cx="1194763" cy="590976"/>
            </a:xfrm>
            <a:prstGeom prst="rect">
              <a:avLst/>
            </a:prstGeom>
            <a:noFill/>
            <a:ln w="9525">
              <a:noFill/>
              <a:miter lim="800000"/>
              <a:headEnd/>
              <a:tailEnd/>
            </a:ln>
          </p:spPr>
        </p:pic>
        <p:pic>
          <p:nvPicPr>
            <p:cNvPr id="16" name="Picture 2" descr="C:\Users\katherine.delmundo\AppData\Local\Microsoft\Windows\Temporary Internet Files\Content.IE5\Y2ZQJDHN\arrow-orange-right-6041-large[1].png">
              <a:extLst>
                <a:ext uri="{FF2B5EF4-FFF2-40B4-BE49-F238E27FC236}">
                  <a16:creationId xmlns:a16="http://schemas.microsoft.com/office/drawing/2014/main" id="{B9B90DD7-E556-434E-A331-451C119418A6}"/>
                </a:ext>
              </a:extLst>
            </p:cNvPr>
            <p:cNvPicPr>
              <a:picLocks noChangeAspect="1" noChangeArrowheads="1"/>
            </p:cNvPicPr>
            <p:nvPr/>
          </p:nvPicPr>
          <p:blipFill>
            <a:blip r:embed="rId3" cstate="print"/>
            <a:srcRect/>
            <a:stretch>
              <a:fillRect/>
            </a:stretch>
          </p:blipFill>
          <p:spPr bwMode="auto">
            <a:xfrm rot="5400000">
              <a:off x="7197114" y="4072914"/>
              <a:ext cx="864396" cy="590976"/>
            </a:xfrm>
            <a:prstGeom prst="rect">
              <a:avLst/>
            </a:prstGeom>
            <a:noFill/>
            <a:ln w="9525">
              <a:noFill/>
              <a:miter lim="800000"/>
              <a:headEnd/>
              <a:tailEnd/>
            </a:ln>
          </p:spPr>
        </p:pic>
        <p:pic>
          <p:nvPicPr>
            <p:cNvPr id="17" name="Picture 9" descr="C:\Users\masatomo.nadeau\AppData\Local\Microsoft\Windows\Temporary Internet Files\Content.IE5\4WUOQ261\person_vomiting[1].jpg">
              <a:extLst>
                <a:ext uri="{FF2B5EF4-FFF2-40B4-BE49-F238E27FC236}">
                  <a16:creationId xmlns:a16="http://schemas.microsoft.com/office/drawing/2014/main" id="{B90D6C03-E3BF-43FE-B887-80A310266D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6476" y="4876802"/>
              <a:ext cx="1602124" cy="15836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Users\masatomo.nadeau\AppData\Local\Microsoft\Windows\Temporary Internet Files\Content.IE5\CIVKM0W3\Pancreatitis[1].jpg">
              <a:extLst>
                <a:ext uri="{FF2B5EF4-FFF2-40B4-BE49-F238E27FC236}">
                  <a16:creationId xmlns:a16="http://schemas.microsoft.com/office/drawing/2014/main" id="{43C9145E-F85E-4522-A0BB-44423096FE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4876802"/>
              <a:ext cx="1524000" cy="15836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masatomo.nadeau\AppData\Local\Microsoft\Windows\Temporary Internet Files\Content.IE5\LUJ3EDO3\PngMedium-eyes-looking-strangely-to-the-left-16131[1].gif">
              <a:extLst>
                <a:ext uri="{FF2B5EF4-FFF2-40B4-BE49-F238E27FC236}">
                  <a16:creationId xmlns:a16="http://schemas.microsoft.com/office/drawing/2014/main" id="{98FB742B-338E-4EDF-B269-32D66812F5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5152" y="4953000"/>
              <a:ext cx="1407383" cy="1398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9315F42-6650-4D07-B33D-A21833A74C65}"/>
                </a:ext>
              </a:extLst>
            </p:cNvPr>
            <p:cNvSpPr txBox="1"/>
            <p:nvPr/>
          </p:nvSpPr>
          <p:spPr>
            <a:xfrm>
              <a:off x="4406458" y="6471166"/>
              <a:ext cx="2146742" cy="369332"/>
            </a:xfrm>
            <a:prstGeom prst="rect">
              <a:avLst/>
            </a:prstGeom>
            <a:noFill/>
          </p:spPr>
          <p:txBody>
            <a:bodyPr wrap="none" rtlCol="0">
              <a:spAutoFit/>
            </a:bodyPr>
            <a:lstStyle/>
            <a:p>
              <a:r>
                <a:rPr lang="en-US" dirty="0">
                  <a:solidFill>
                    <a:schemeClr val="bg1"/>
                  </a:solidFill>
                </a:rPr>
                <a:t>Abdominal Cramps</a:t>
              </a:r>
            </a:p>
          </p:txBody>
        </p:sp>
        <p:sp>
          <p:nvSpPr>
            <p:cNvPr id="23" name="TextBox 22">
              <a:extLst>
                <a:ext uri="{FF2B5EF4-FFF2-40B4-BE49-F238E27FC236}">
                  <a16:creationId xmlns:a16="http://schemas.microsoft.com/office/drawing/2014/main" id="{AA6AA278-6B1F-4ADD-8A63-941CB8902660}"/>
                </a:ext>
              </a:extLst>
            </p:cNvPr>
            <p:cNvSpPr txBox="1"/>
            <p:nvPr/>
          </p:nvSpPr>
          <p:spPr>
            <a:xfrm>
              <a:off x="6553202" y="3364468"/>
              <a:ext cx="2223686" cy="369332"/>
            </a:xfrm>
            <a:prstGeom prst="rect">
              <a:avLst/>
            </a:prstGeom>
            <a:noFill/>
          </p:spPr>
          <p:txBody>
            <a:bodyPr wrap="none" rtlCol="0">
              <a:spAutoFit/>
            </a:bodyPr>
            <a:lstStyle/>
            <a:p>
              <a:r>
                <a:rPr lang="en-US" dirty="0">
                  <a:solidFill>
                    <a:schemeClr val="bg1"/>
                  </a:solidFill>
                </a:rPr>
                <a:t>Serves to Customer</a:t>
              </a:r>
            </a:p>
          </p:txBody>
        </p:sp>
        <p:sp>
          <p:nvSpPr>
            <p:cNvPr id="25" name="TextBox 24">
              <a:extLst>
                <a:ext uri="{FF2B5EF4-FFF2-40B4-BE49-F238E27FC236}">
                  <a16:creationId xmlns:a16="http://schemas.microsoft.com/office/drawing/2014/main" id="{2E9E919C-5977-4FA8-B3E4-A5A588E542FF}"/>
                </a:ext>
              </a:extLst>
            </p:cNvPr>
            <p:cNvSpPr txBox="1"/>
            <p:nvPr/>
          </p:nvSpPr>
          <p:spPr>
            <a:xfrm>
              <a:off x="454476" y="6435571"/>
              <a:ext cx="1069524" cy="369332"/>
            </a:xfrm>
            <a:prstGeom prst="rect">
              <a:avLst/>
            </a:prstGeom>
            <a:noFill/>
          </p:spPr>
          <p:txBody>
            <a:bodyPr wrap="none" rtlCol="0">
              <a:spAutoFit/>
            </a:bodyPr>
            <a:lstStyle/>
            <a:p>
              <a:r>
                <a:rPr lang="en-US" dirty="0">
                  <a:solidFill>
                    <a:schemeClr val="bg1"/>
                  </a:solidFill>
                </a:rPr>
                <a:t>Diarrhea</a:t>
              </a:r>
            </a:p>
          </p:txBody>
        </p:sp>
        <p:sp>
          <p:nvSpPr>
            <p:cNvPr id="26" name="TextBox 25">
              <a:extLst>
                <a:ext uri="{FF2B5EF4-FFF2-40B4-BE49-F238E27FC236}">
                  <a16:creationId xmlns:a16="http://schemas.microsoft.com/office/drawing/2014/main" id="{FF63DF53-11D0-415D-A779-C311B2D65236}"/>
                </a:ext>
              </a:extLst>
            </p:cNvPr>
            <p:cNvSpPr txBox="1"/>
            <p:nvPr/>
          </p:nvSpPr>
          <p:spPr>
            <a:xfrm>
              <a:off x="2667000" y="6435571"/>
              <a:ext cx="1069588" cy="369332"/>
            </a:xfrm>
            <a:prstGeom prst="rect">
              <a:avLst/>
            </a:prstGeom>
            <a:noFill/>
          </p:spPr>
          <p:txBody>
            <a:bodyPr wrap="none" rtlCol="0">
              <a:spAutoFit/>
            </a:bodyPr>
            <a:lstStyle/>
            <a:p>
              <a:r>
                <a:rPr lang="en-US" dirty="0">
                  <a:solidFill>
                    <a:schemeClr val="bg1"/>
                  </a:solidFill>
                </a:rPr>
                <a:t>Vomiting</a:t>
              </a:r>
            </a:p>
          </p:txBody>
        </p:sp>
        <p:sp>
          <p:nvSpPr>
            <p:cNvPr id="27" name="TextBox 26">
              <a:extLst>
                <a:ext uri="{FF2B5EF4-FFF2-40B4-BE49-F238E27FC236}">
                  <a16:creationId xmlns:a16="http://schemas.microsoft.com/office/drawing/2014/main" id="{B8C78D6A-86CE-4DBA-B031-23DB8B73A0A0}"/>
                </a:ext>
              </a:extLst>
            </p:cNvPr>
            <p:cNvSpPr txBox="1"/>
            <p:nvPr/>
          </p:nvSpPr>
          <p:spPr>
            <a:xfrm>
              <a:off x="1718325" y="2209802"/>
              <a:ext cx="1338828" cy="307777"/>
            </a:xfrm>
            <a:prstGeom prst="rect">
              <a:avLst/>
            </a:prstGeom>
            <a:noFill/>
          </p:spPr>
          <p:txBody>
            <a:bodyPr wrap="none" rtlCol="0">
              <a:spAutoFit/>
            </a:bodyPr>
            <a:lstStyle/>
            <a:p>
              <a:r>
                <a:rPr lang="en-US" sz="1400" dirty="0">
                  <a:solidFill>
                    <a:schemeClr val="bg1"/>
                  </a:solidFill>
                </a:rPr>
                <a:t>comes to work</a:t>
              </a:r>
            </a:p>
          </p:txBody>
        </p:sp>
        <p:sp>
          <p:nvSpPr>
            <p:cNvPr id="29" name="TextBox 28">
              <a:extLst>
                <a:ext uri="{FF2B5EF4-FFF2-40B4-BE49-F238E27FC236}">
                  <a16:creationId xmlns:a16="http://schemas.microsoft.com/office/drawing/2014/main" id="{12D9244D-DE3D-40A3-B976-713D459C2620}"/>
                </a:ext>
              </a:extLst>
            </p:cNvPr>
            <p:cNvSpPr txBox="1"/>
            <p:nvPr/>
          </p:nvSpPr>
          <p:spPr>
            <a:xfrm>
              <a:off x="5181600" y="4038600"/>
              <a:ext cx="1990380" cy="523220"/>
            </a:xfrm>
            <a:prstGeom prst="rect">
              <a:avLst/>
            </a:prstGeom>
            <a:noFill/>
          </p:spPr>
          <p:txBody>
            <a:bodyPr wrap="square" rtlCol="0">
              <a:spAutoFit/>
            </a:bodyPr>
            <a:lstStyle/>
            <a:p>
              <a:r>
                <a:rPr lang="en-US" sz="1400" dirty="0">
                  <a:solidFill>
                    <a:schemeClr val="bg1"/>
                  </a:solidFill>
                </a:rPr>
                <a:t>and gets foodborne</a:t>
              </a:r>
            </a:p>
            <a:p>
              <a:r>
                <a:rPr lang="en-US" sz="1400" dirty="0">
                  <a:solidFill>
                    <a:schemeClr val="bg1"/>
                  </a:solidFill>
                </a:rPr>
                <a:t>illness with symptoms:</a:t>
              </a:r>
            </a:p>
          </p:txBody>
        </p:sp>
        <p:grpSp>
          <p:nvGrpSpPr>
            <p:cNvPr id="30" name="Group 29">
              <a:extLst>
                <a:ext uri="{FF2B5EF4-FFF2-40B4-BE49-F238E27FC236}">
                  <a16:creationId xmlns:a16="http://schemas.microsoft.com/office/drawing/2014/main" id="{487E25FC-8C3B-4E68-A128-E9B02F0DE321}"/>
                </a:ext>
              </a:extLst>
            </p:cNvPr>
            <p:cNvGrpSpPr/>
            <p:nvPr/>
          </p:nvGrpSpPr>
          <p:grpSpPr>
            <a:xfrm>
              <a:off x="18463" y="4641128"/>
              <a:ext cx="1937048" cy="1969810"/>
              <a:chOff x="18463" y="4641128"/>
              <a:chExt cx="1937048" cy="1969810"/>
            </a:xfrm>
          </p:grpSpPr>
          <p:pic>
            <p:nvPicPr>
              <p:cNvPr id="31" name="Picture 8" descr="C:\Users\masatomo.nadeau\AppData\Local\Microsoft\Windows\Temporary Internet Files\Content.IE5\31OGYGQ3\diarrhea[1].jpg">
                <a:extLst>
                  <a:ext uri="{FF2B5EF4-FFF2-40B4-BE49-F238E27FC236}">
                    <a16:creationId xmlns:a16="http://schemas.microsoft.com/office/drawing/2014/main" id="{E713F031-72AD-493B-8003-1C1BCC495DF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463" y="4673891"/>
                <a:ext cx="1937048" cy="193704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6B1E3CD7-A382-4F47-B6AB-806ED9713BD4}"/>
                  </a:ext>
                </a:extLst>
              </p:cNvPr>
              <p:cNvSpPr/>
              <p:nvPr/>
            </p:nvSpPr>
            <p:spPr bwMode="auto">
              <a:xfrm>
                <a:off x="492576" y="4641128"/>
                <a:ext cx="1069524" cy="36933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800" dirty="0">
                  <a:latin typeface="Tahoma" pitchFamily="34" charset="0"/>
                </a:endParaRPr>
              </a:p>
            </p:txBody>
          </p:sp>
        </p:grpSp>
      </p:grpSp>
      <p:sp>
        <p:nvSpPr>
          <p:cNvPr id="39" name="TextBox 38">
            <a:extLst>
              <a:ext uri="{FF2B5EF4-FFF2-40B4-BE49-F238E27FC236}">
                <a16:creationId xmlns:a16="http://schemas.microsoft.com/office/drawing/2014/main" id="{B4B82A3B-8487-4F62-B76F-74D1517E4874}"/>
              </a:ext>
            </a:extLst>
          </p:cNvPr>
          <p:cNvSpPr txBox="1"/>
          <p:nvPr/>
        </p:nvSpPr>
        <p:spPr>
          <a:xfrm>
            <a:off x="2342465" y="1085633"/>
            <a:ext cx="1998027" cy="769441"/>
          </a:xfrm>
          <a:prstGeom prst="rect">
            <a:avLst/>
          </a:prstGeom>
          <a:noFill/>
        </p:spPr>
        <p:txBody>
          <a:bodyPr wrap="square" rtlCol="0">
            <a:spAutoFit/>
          </a:bodyPr>
          <a:lstStyle/>
          <a:p>
            <a:pPr fontAlgn="base">
              <a:spcBef>
                <a:spcPct val="0"/>
              </a:spcBef>
              <a:spcAft>
                <a:spcPct val="0"/>
              </a:spcAft>
            </a:pPr>
            <a:r>
              <a:rPr lang="en-US" sz="2200" b="1" dirty="0">
                <a:solidFill>
                  <a:srgbClr val="000000"/>
                </a:solidFill>
                <a:latin typeface="Arial" charset="0"/>
                <a:cs typeface="Arial" charset="0"/>
              </a:rPr>
              <a:t>Comes in to work</a:t>
            </a:r>
          </a:p>
        </p:txBody>
      </p:sp>
      <p:sp>
        <p:nvSpPr>
          <p:cNvPr id="40" name="TextBox 39">
            <a:extLst>
              <a:ext uri="{FF2B5EF4-FFF2-40B4-BE49-F238E27FC236}">
                <a16:creationId xmlns:a16="http://schemas.microsoft.com/office/drawing/2014/main" id="{FDE411D2-7546-422F-95F5-4D4B5FD3E831}"/>
              </a:ext>
            </a:extLst>
          </p:cNvPr>
          <p:cNvSpPr txBox="1"/>
          <p:nvPr/>
        </p:nvSpPr>
        <p:spPr>
          <a:xfrm>
            <a:off x="525404" y="2768365"/>
            <a:ext cx="4513073" cy="430887"/>
          </a:xfrm>
          <a:prstGeom prst="rect">
            <a:avLst/>
          </a:prstGeom>
          <a:noFill/>
        </p:spPr>
        <p:txBody>
          <a:bodyPr wrap="square" rtlCol="0">
            <a:spAutoFit/>
          </a:bodyPr>
          <a:lstStyle/>
          <a:p>
            <a:pPr fontAlgn="base">
              <a:spcBef>
                <a:spcPct val="0"/>
              </a:spcBef>
              <a:spcAft>
                <a:spcPct val="0"/>
              </a:spcAft>
            </a:pPr>
            <a:r>
              <a:rPr lang="en-US" sz="2200" b="1" dirty="0">
                <a:solidFill>
                  <a:srgbClr val="000000"/>
                </a:solidFill>
                <a:latin typeface="Arial" charset="0"/>
                <a:cs typeface="Arial" charset="0"/>
              </a:rPr>
              <a:t>Sick Worker Contaminates Food</a:t>
            </a:r>
          </a:p>
        </p:txBody>
      </p:sp>
      <p:sp>
        <p:nvSpPr>
          <p:cNvPr id="41" name="TextBox 40">
            <a:extLst>
              <a:ext uri="{FF2B5EF4-FFF2-40B4-BE49-F238E27FC236}">
                <a16:creationId xmlns:a16="http://schemas.microsoft.com/office/drawing/2014/main" id="{52474DFD-433A-4AA1-9860-15BAF5EBEE33}"/>
              </a:ext>
            </a:extLst>
          </p:cNvPr>
          <p:cNvSpPr txBox="1"/>
          <p:nvPr/>
        </p:nvSpPr>
        <p:spPr>
          <a:xfrm>
            <a:off x="6345865" y="1126261"/>
            <a:ext cx="2644809" cy="769441"/>
          </a:xfrm>
          <a:prstGeom prst="rect">
            <a:avLst/>
          </a:prstGeom>
          <a:noFill/>
        </p:spPr>
        <p:txBody>
          <a:bodyPr wrap="square" rtlCol="0">
            <a:spAutoFit/>
          </a:bodyPr>
          <a:lstStyle/>
          <a:p>
            <a:pPr fontAlgn="base">
              <a:spcBef>
                <a:spcPct val="0"/>
              </a:spcBef>
              <a:spcAft>
                <a:spcPct val="0"/>
              </a:spcAft>
            </a:pPr>
            <a:r>
              <a:rPr lang="en-US" sz="2200" b="1" dirty="0">
                <a:solidFill>
                  <a:srgbClr val="000000"/>
                </a:solidFill>
                <a:latin typeface="Arial" charset="0"/>
                <a:cs typeface="Arial" charset="0"/>
              </a:rPr>
              <a:t>Does not wash hands</a:t>
            </a:r>
          </a:p>
        </p:txBody>
      </p:sp>
      <p:sp>
        <p:nvSpPr>
          <p:cNvPr id="42" name="TextBox 41">
            <a:extLst>
              <a:ext uri="{FF2B5EF4-FFF2-40B4-BE49-F238E27FC236}">
                <a16:creationId xmlns:a16="http://schemas.microsoft.com/office/drawing/2014/main" id="{0FA3B947-AEF0-4DD3-AB59-58D108C8917F}"/>
              </a:ext>
            </a:extLst>
          </p:cNvPr>
          <p:cNvSpPr txBox="1"/>
          <p:nvPr/>
        </p:nvSpPr>
        <p:spPr>
          <a:xfrm>
            <a:off x="8077077" y="2631654"/>
            <a:ext cx="2852063" cy="430887"/>
          </a:xfrm>
          <a:prstGeom prst="rect">
            <a:avLst/>
          </a:prstGeom>
          <a:noFill/>
        </p:spPr>
        <p:txBody>
          <a:bodyPr wrap="none" rtlCol="0">
            <a:spAutoFit/>
          </a:bodyPr>
          <a:lstStyle/>
          <a:p>
            <a:pPr fontAlgn="base">
              <a:spcBef>
                <a:spcPct val="0"/>
              </a:spcBef>
              <a:spcAft>
                <a:spcPct val="0"/>
              </a:spcAft>
            </a:pPr>
            <a:r>
              <a:rPr lang="en-US" sz="2200" b="1" dirty="0">
                <a:solidFill>
                  <a:srgbClr val="000000"/>
                </a:solidFill>
                <a:latin typeface="Arial" charset="0"/>
                <a:cs typeface="Arial" charset="0"/>
              </a:rPr>
              <a:t>Serves to Customer</a:t>
            </a:r>
          </a:p>
        </p:txBody>
      </p:sp>
      <p:sp>
        <p:nvSpPr>
          <p:cNvPr id="44" name="TextBox 43">
            <a:extLst>
              <a:ext uri="{FF2B5EF4-FFF2-40B4-BE49-F238E27FC236}">
                <a16:creationId xmlns:a16="http://schemas.microsoft.com/office/drawing/2014/main" id="{10C671D4-583B-4514-B23D-412CC0655697}"/>
              </a:ext>
            </a:extLst>
          </p:cNvPr>
          <p:cNvSpPr txBox="1"/>
          <p:nvPr/>
        </p:nvSpPr>
        <p:spPr>
          <a:xfrm>
            <a:off x="10000193" y="3199252"/>
            <a:ext cx="1836677" cy="1938992"/>
          </a:xfrm>
          <a:prstGeom prst="rect">
            <a:avLst/>
          </a:prstGeom>
          <a:noFill/>
        </p:spPr>
        <p:txBody>
          <a:bodyPr wrap="square" rtlCol="0">
            <a:spAutoFit/>
          </a:bodyPr>
          <a:lstStyle/>
          <a:p>
            <a:pPr fontAlgn="base">
              <a:spcBef>
                <a:spcPct val="0"/>
              </a:spcBef>
              <a:spcAft>
                <a:spcPct val="0"/>
              </a:spcAft>
            </a:pPr>
            <a:r>
              <a:rPr lang="en-US" sz="2400" b="1" dirty="0">
                <a:solidFill>
                  <a:srgbClr val="000000"/>
                </a:solidFill>
                <a:latin typeface="Arial" charset="0"/>
                <a:cs typeface="Arial" charset="0"/>
              </a:rPr>
              <a:t>Customer gets sick with the following symptoms:</a:t>
            </a:r>
          </a:p>
        </p:txBody>
      </p:sp>
      <p:sp>
        <p:nvSpPr>
          <p:cNvPr id="45" name="TextBox 44">
            <a:extLst>
              <a:ext uri="{FF2B5EF4-FFF2-40B4-BE49-F238E27FC236}">
                <a16:creationId xmlns:a16="http://schemas.microsoft.com/office/drawing/2014/main" id="{34396D1C-DCDD-4F77-8DA4-EF5758B5639B}"/>
              </a:ext>
            </a:extLst>
          </p:cNvPr>
          <p:cNvSpPr txBox="1"/>
          <p:nvPr/>
        </p:nvSpPr>
        <p:spPr>
          <a:xfrm>
            <a:off x="8165005" y="5840183"/>
            <a:ext cx="1502585" cy="446276"/>
          </a:xfrm>
          <a:prstGeom prst="rect">
            <a:avLst/>
          </a:prstGeom>
          <a:noFill/>
        </p:spPr>
        <p:txBody>
          <a:bodyPr wrap="square" rtlCol="0">
            <a:spAutoFit/>
          </a:bodyPr>
          <a:lstStyle/>
          <a:p>
            <a:pPr fontAlgn="base">
              <a:spcBef>
                <a:spcPct val="0"/>
              </a:spcBef>
              <a:spcAft>
                <a:spcPct val="0"/>
              </a:spcAft>
            </a:pPr>
            <a:r>
              <a:rPr lang="en-US" sz="2300" b="1" dirty="0">
                <a:solidFill>
                  <a:srgbClr val="000000"/>
                </a:solidFill>
                <a:latin typeface="Arial" charset="0"/>
                <a:cs typeface="Arial" charset="0"/>
              </a:rPr>
              <a:t>Jaundice</a:t>
            </a:r>
          </a:p>
        </p:txBody>
      </p:sp>
      <p:sp>
        <p:nvSpPr>
          <p:cNvPr id="46" name="TextBox 45">
            <a:extLst>
              <a:ext uri="{FF2B5EF4-FFF2-40B4-BE49-F238E27FC236}">
                <a16:creationId xmlns:a16="http://schemas.microsoft.com/office/drawing/2014/main" id="{AF3C2244-79B9-45B1-8F6C-F1727CB2CBA1}"/>
              </a:ext>
            </a:extLst>
          </p:cNvPr>
          <p:cNvSpPr txBox="1"/>
          <p:nvPr/>
        </p:nvSpPr>
        <p:spPr>
          <a:xfrm>
            <a:off x="4952156" y="5795275"/>
            <a:ext cx="2885726" cy="446276"/>
          </a:xfrm>
          <a:prstGeom prst="rect">
            <a:avLst/>
          </a:prstGeom>
          <a:noFill/>
        </p:spPr>
        <p:txBody>
          <a:bodyPr wrap="none" rtlCol="0">
            <a:spAutoFit/>
          </a:bodyPr>
          <a:lstStyle/>
          <a:p>
            <a:pPr fontAlgn="base">
              <a:spcBef>
                <a:spcPct val="0"/>
              </a:spcBef>
              <a:spcAft>
                <a:spcPct val="0"/>
              </a:spcAft>
            </a:pPr>
            <a:r>
              <a:rPr lang="en-US" sz="2300" b="1" dirty="0">
                <a:solidFill>
                  <a:srgbClr val="000000"/>
                </a:solidFill>
                <a:latin typeface="Arial" charset="0"/>
                <a:cs typeface="Arial" charset="0"/>
              </a:rPr>
              <a:t>Abdominal Cramps</a:t>
            </a:r>
          </a:p>
        </p:txBody>
      </p:sp>
      <p:sp>
        <p:nvSpPr>
          <p:cNvPr id="47" name="TextBox 46">
            <a:extLst>
              <a:ext uri="{FF2B5EF4-FFF2-40B4-BE49-F238E27FC236}">
                <a16:creationId xmlns:a16="http://schemas.microsoft.com/office/drawing/2014/main" id="{B89A9D90-A0D3-4814-9DDB-AA4C52BA76F7}"/>
              </a:ext>
            </a:extLst>
          </p:cNvPr>
          <p:cNvSpPr txBox="1"/>
          <p:nvPr/>
        </p:nvSpPr>
        <p:spPr>
          <a:xfrm>
            <a:off x="3083672" y="5795275"/>
            <a:ext cx="1422762" cy="446276"/>
          </a:xfrm>
          <a:prstGeom prst="rect">
            <a:avLst/>
          </a:prstGeom>
          <a:noFill/>
        </p:spPr>
        <p:txBody>
          <a:bodyPr wrap="none" rtlCol="0">
            <a:spAutoFit/>
          </a:bodyPr>
          <a:lstStyle/>
          <a:p>
            <a:pPr fontAlgn="base">
              <a:spcBef>
                <a:spcPct val="0"/>
              </a:spcBef>
              <a:spcAft>
                <a:spcPct val="0"/>
              </a:spcAft>
            </a:pPr>
            <a:r>
              <a:rPr lang="en-US" sz="2300" b="1" dirty="0">
                <a:solidFill>
                  <a:srgbClr val="000000"/>
                </a:solidFill>
                <a:latin typeface="Arial" charset="0"/>
                <a:cs typeface="Arial" charset="0"/>
              </a:rPr>
              <a:t>Vomiting</a:t>
            </a:r>
          </a:p>
        </p:txBody>
      </p:sp>
      <p:sp>
        <p:nvSpPr>
          <p:cNvPr id="48" name="TextBox 47">
            <a:extLst>
              <a:ext uri="{FF2B5EF4-FFF2-40B4-BE49-F238E27FC236}">
                <a16:creationId xmlns:a16="http://schemas.microsoft.com/office/drawing/2014/main" id="{73B32E1B-E63F-4765-8C2C-533E69CFF66D}"/>
              </a:ext>
            </a:extLst>
          </p:cNvPr>
          <p:cNvSpPr txBox="1"/>
          <p:nvPr/>
        </p:nvSpPr>
        <p:spPr>
          <a:xfrm>
            <a:off x="966936" y="5809762"/>
            <a:ext cx="1424997" cy="446276"/>
          </a:xfrm>
          <a:prstGeom prst="rect">
            <a:avLst/>
          </a:prstGeom>
          <a:noFill/>
        </p:spPr>
        <p:txBody>
          <a:bodyPr wrap="square" rtlCol="0">
            <a:spAutoFit/>
          </a:bodyPr>
          <a:lstStyle/>
          <a:p>
            <a:pPr fontAlgn="base">
              <a:spcBef>
                <a:spcPct val="0"/>
              </a:spcBef>
              <a:spcAft>
                <a:spcPct val="0"/>
              </a:spcAft>
            </a:pPr>
            <a:r>
              <a:rPr lang="en-US" sz="2300" b="1" dirty="0">
                <a:solidFill>
                  <a:srgbClr val="000000"/>
                </a:solidFill>
                <a:latin typeface="Arial" charset="0"/>
                <a:cs typeface="Arial" charset="0"/>
              </a:rPr>
              <a:t>Diarrhea</a:t>
            </a:r>
          </a:p>
        </p:txBody>
      </p:sp>
      <p:pic>
        <p:nvPicPr>
          <p:cNvPr id="2" name="Picture 1">
            <a:extLst>
              <a:ext uri="{FF2B5EF4-FFF2-40B4-BE49-F238E27FC236}">
                <a16:creationId xmlns:a16="http://schemas.microsoft.com/office/drawing/2014/main" id="{F651E5CD-41D5-4220-B1DB-A8949FE6EA6B}"/>
              </a:ext>
            </a:extLst>
          </p:cNvPr>
          <p:cNvPicPr>
            <a:picLocks noChangeAspect="1"/>
          </p:cNvPicPr>
          <p:nvPr/>
        </p:nvPicPr>
        <p:blipFill>
          <a:blip r:embed="rId10"/>
          <a:stretch>
            <a:fillRect/>
          </a:stretch>
        </p:blipFill>
        <p:spPr>
          <a:xfrm>
            <a:off x="8870536" y="1049819"/>
            <a:ext cx="1880881" cy="1466851"/>
          </a:xfrm>
          <a:prstGeom prst="rect">
            <a:avLst/>
          </a:prstGeom>
        </p:spPr>
      </p:pic>
    </p:spTree>
    <p:extLst>
      <p:ext uri="{BB962C8B-B14F-4D97-AF65-F5344CB8AC3E}">
        <p14:creationId xmlns:p14="http://schemas.microsoft.com/office/powerpoint/2010/main" val="3401113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276625" y="1359996"/>
            <a:ext cx="11305775" cy="5099568"/>
          </a:xfrm>
        </p:spPr>
        <p:txBody>
          <a:bodyPr>
            <a:noAutofit/>
          </a:bodyPr>
          <a:lstStyle/>
          <a:p>
            <a:pPr marL="0" lvl="0" indent="0" eaLnBrk="0" fontAlgn="base" hangingPunct="0">
              <a:spcBef>
                <a:spcPts val="0"/>
              </a:spcBef>
              <a:spcAft>
                <a:spcPts val="600"/>
              </a:spcAft>
              <a:buClr>
                <a:schemeClr val="accent2">
                  <a:lumMod val="75000"/>
                </a:schemeClr>
              </a:buClr>
              <a:buNone/>
            </a:pPr>
            <a:r>
              <a:rPr lang="en-US" sz="3200" kern="0" dirty="0">
                <a:latin typeface="Calibri" panose="020F0502020204030204" pitchFamily="34" charset="0"/>
              </a:rPr>
              <a:t>Wearing Gloves</a:t>
            </a:r>
          </a:p>
          <a:p>
            <a:pPr marL="457200" lvl="0" indent="-457200" eaLnBrk="0" fontAlgn="base" hangingPunct="0">
              <a:spcBef>
                <a:spcPts val="0"/>
              </a:spcBef>
              <a:spcAft>
                <a:spcPts val="600"/>
              </a:spcAft>
              <a:buClr>
                <a:schemeClr val="accent2">
                  <a:lumMod val="75000"/>
                </a:schemeClr>
              </a:buClr>
              <a:buFont typeface="Arial" panose="020B0604020202020204" pitchFamily="34" charset="0"/>
              <a:buChar char="•"/>
            </a:pPr>
            <a:r>
              <a:rPr lang="en-US" sz="3200" kern="0" dirty="0">
                <a:latin typeface="Calibri" panose="020F0502020204030204" pitchFamily="34" charset="0"/>
              </a:rPr>
              <a:t>When handling ready-to-eat (RTE) foods.</a:t>
            </a:r>
          </a:p>
          <a:p>
            <a:pPr marL="914400" lvl="1" indent="-457200" eaLnBrk="0" fontAlgn="base" hangingPunct="0">
              <a:spcBef>
                <a:spcPts val="0"/>
              </a:spcBef>
              <a:spcAft>
                <a:spcPts val="600"/>
              </a:spcAft>
              <a:buSzPct val="70000"/>
              <a:buFont typeface="Courier New" panose="02070309020205020404" pitchFamily="49" charset="0"/>
              <a:buChar char="o"/>
            </a:pPr>
            <a:r>
              <a:rPr lang="en-US" sz="3200" kern="0" dirty="0">
                <a:latin typeface="Calibri" panose="020F0502020204030204" pitchFamily="34" charset="0"/>
              </a:rPr>
              <a:t>RTE foods are ready to be served and no further cooking is required</a:t>
            </a:r>
          </a:p>
          <a:p>
            <a:pPr marL="914400" lvl="1" indent="-457200" eaLnBrk="0" fontAlgn="base" hangingPunct="0">
              <a:spcBef>
                <a:spcPts val="0"/>
              </a:spcBef>
              <a:spcAft>
                <a:spcPts val="600"/>
              </a:spcAft>
              <a:buSzPct val="70000"/>
              <a:buFont typeface="Courier New" panose="02070309020205020404" pitchFamily="49" charset="0"/>
              <a:buChar char="o"/>
            </a:pPr>
            <a:r>
              <a:rPr lang="en-US" sz="3200" kern="0" dirty="0">
                <a:latin typeface="Calibri" panose="020F0502020204030204" pitchFamily="34" charset="0"/>
              </a:rPr>
              <a:t>If the food requires further cooking it is not RTE food.</a:t>
            </a:r>
          </a:p>
          <a:p>
            <a:pPr marL="1371600" lvl="2" indent="-457200" eaLnBrk="0" fontAlgn="base" hangingPunct="0">
              <a:spcBef>
                <a:spcPts val="0"/>
              </a:spcBef>
              <a:spcAft>
                <a:spcPts val="600"/>
              </a:spcAft>
              <a:buClr>
                <a:schemeClr val="accent2">
                  <a:lumMod val="75000"/>
                </a:schemeClr>
              </a:buClr>
              <a:buSzPct val="100000"/>
              <a:buFont typeface="Wingdings" panose="05000000000000000000" pitchFamily="2" charset="2"/>
              <a:buChar char="§"/>
            </a:pPr>
            <a:r>
              <a:rPr lang="en-US" sz="3200" kern="0" dirty="0">
                <a:latin typeface="Calibri" panose="020F0502020204030204" pitchFamily="34" charset="0"/>
              </a:rPr>
              <a:t>Examples:  Salads, Desserts, Sushi</a:t>
            </a:r>
          </a:p>
          <a:p>
            <a:pPr marL="457200" lvl="0" indent="-457200" eaLnBrk="0" fontAlgn="base" hangingPunct="0">
              <a:spcBef>
                <a:spcPts val="0"/>
              </a:spcBef>
              <a:spcAft>
                <a:spcPts val="600"/>
              </a:spcAft>
              <a:buClr>
                <a:schemeClr val="accent2">
                  <a:lumMod val="75000"/>
                </a:schemeClr>
              </a:buClr>
              <a:buFont typeface="Arial" panose="020B0604020202020204" pitchFamily="34" charset="0"/>
              <a:buChar char="•"/>
            </a:pPr>
            <a:r>
              <a:rPr lang="en-US" sz="3200" kern="0" dirty="0">
                <a:latin typeface="Calibri" panose="020F0502020204030204" pitchFamily="34" charset="0"/>
              </a:rPr>
              <a:t>If you do not have access to gloves, then the use of tongs, </a:t>
            </a:r>
            <a:br>
              <a:rPr lang="en-US" sz="3200" kern="0" dirty="0">
                <a:latin typeface="Calibri" panose="020F0502020204030204" pitchFamily="34" charset="0"/>
              </a:rPr>
            </a:br>
            <a:r>
              <a:rPr lang="en-US" sz="3200" kern="0" dirty="0">
                <a:latin typeface="Calibri" panose="020F0502020204030204" pitchFamily="34" charset="0"/>
              </a:rPr>
              <a:t>deli tissue, or other approved material  </a:t>
            </a:r>
          </a:p>
          <a:p>
            <a:pPr marL="457200" lvl="0" indent="-457200" eaLnBrk="0" fontAlgn="base" hangingPunct="0">
              <a:spcBef>
                <a:spcPts val="0"/>
              </a:spcBef>
              <a:spcAft>
                <a:spcPts val="600"/>
              </a:spcAft>
              <a:buClr>
                <a:schemeClr val="accent2">
                  <a:lumMod val="75000"/>
                </a:schemeClr>
              </a:buClr>
              <a:buFont typeface="Arial" panose="020B0604020202020204" pitchFamily="34" charset="0"/>
              <a:buChar char="•"/>
            </a:pPr>
            <a:r>
              <a:rPr lang="en-US" sz="3200" b="1" kern="0" dirty="0">
                <a:solidFill>
                  <a:srgbClr val="FF0000"/>
                </a:solidFill>
                <a:latin typeface="Calibri" panose="020F0502020204030204" pitchFamily="34" charset="0"/>
              </a:rPr>
              <a:t>Do not touch RTE foods with your bare hands!</a:t>
            </a:r>
          </a:p>
        </p:txBody>
      </p:sp>
      <p:sp>
        <p:nvSpPr>
          <p:cNvPr id="10" name="Title 1">
            <a:extLst>
              <a:ext uri="{FF2B5EF4-FFF2-40B4-BE49-F238E27FC236}">
                <a16:creationId xmlns:a16="http://schemas.microsoft.com/office/drawing/2014/main" id="{F9902BF1-B1D0-4C5F-8393-2DD5441BCB8E}"/>
              </a:ext>
            </a:extLst>
          </p:cNvPr>
          <p:cNvSpPr>
            <a:spLocks noGrp="1"/>
          </p:cNvSpPr>
          <p:nvPr>
            <p:ph type="title"/>
          </p:nvPr>
        </p:nvSpPr>
        <p:spPr>
          <a:xfrm>
            <a:off x="436825" y="398436"/>
            <a:ext cx="10972800" cy="1066800"/>
          </a:xfrm>
        </p:spPr>
        <p:txBody>
          <a:bodyPr>
            <a:normAutofit/>
          </a:bodyPr>
          <a:lstStyle/>
          <a:p>
            <a:r>
              <a:rPr lang="en-US" dirty="0"/>
              <a:t>Lesson 5: </a:t>
            </a:r>
            <a:r>
              <a:rPr lang="en-US" b="1" dirty="0"/>
              <a:t>Employee Health and Hygiene </a:t>
            </a:r>
            <a:r>
              <a:rPr lang="en-US" sz="3200" b="1" dirty="0"/>
              <a:t>(cont.)</a:t>
            </a:r>
          </a:p>
        </p:txBody>
      </p:sp>
    </p:spTree>
    <p:extLst>
      <p:ext uri="{BB962C8B-B14F-4D97-AF65-F5344CB8AC3E}">
        <p14:creationId xmlns:p14="http://schemas.microsoft.com/office/powerpoint/2010/main" val="2684630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8837" y="1366094"/>
            <a:ext cx="10767846" cy="5233798"/>
          </a:xfrm>
        </p:spPr>
        <p:txBody>
          <a:bodyPr>
            <a:noAutofit/>
          </a:bodyPr>
          <a:lstStyle/>
          <a:p>
            <a:pPr marL="0" lvl="0" indent="0" eaLnBrk="0" fontAlgn="base" hangingPunct="0">
              <a:spcBef>
                <a:spcPct val="20000"/>
              </a:spcBef>
              <a:spcAft>
                <a:spcPct val="0"/>
              </a:spcAft>
              <a:buClr>
                <a:schemeClr val="accent2">
                  <a:lumMod val="75000"/>
                </a:schemeClr>
              </a:buClr>
              <a:buNone/>
            </a:pPr>
            <a:r>
              <a:rPr lang="en-US" sz="3900" kern="0" dirty="0">
                <a:latin typeface="Calibri" panose="020F0502020204030204" pitchFamily="34" charset="0"/>
              </a:rPr>
              <a:t>Proper use of </a:t>
            </a:r>
            <a:r>
              <a:rPr lang="en-US" sz="3900" b="1" kern="0" dirty="0">
                <a:latin typeface="Calibri" panose="020F0502020204030204" pitchFamily="34" charset="0"/>
              </a:rPr>
              <a:t>single-use, food-grade gloves</a:t>
            </a:r>
          </a:p>
          <a:p>
            <a:pPr marL="1014984" lvl="2" indent="-457200" eaLnBrk="0" fontAlgn="base" hangingPunct="0">
              <a:spcBef>
                <a:spcPct val="20000"/>
              </a:spcBef>
              <a:spcAft>
                <a:spcPct val="0"/>
              </a:spcAft>
              <a:buFont typeface="Arial" panose="020B0604020202020204" pitchFamily="34" charset="0"/>
              <a:buChar char="•"/>
            </a:pPr>
            <a:r>
              <a:rPr lang="en-US" sz="2500" kern="0" dirty="0">
                <a:latin typeface="Calibri" panose="020F0502020204030204" pitchFamily="34" charset="0"/>
              </a:rPr>
              <a:t>Wash your hands before</a:t>
            </a:r>
            <a:r>
              <a:rPr lang="en-US" sz="2500" b="1" kern="0" dirty="0">
                <a:latin typeface="Calibri" panose="020F0502020204030204" pitchFamily="34" charset="0"/>
              </a:rPr>
              <a:t> </a:t>
            </a:r>
            <a:r>
              <a:rPr lang="en-US" sz="2500" kern="0" dirty="0">
                <a:latin typeface="Calibri" panose="020F0502020204030204" pitchFamily="34" charset="0"/>
              </a:rPr>
              <a:t>putting on gloves</a:t>
            </a:r>
          </a:p>
          <a:p>
            <a:pPr marL="1014984" lvl="2" indent="-457200" eaLnBrk="0" fontAlgn="base" hangingPunct="0">
              <a:spcBef>
                <a:spcPct val="20000"/>
              </a:spcBef>
              <a:spcAft>
                <a:spcPct val="0"/>
              </a:spcAft>
              <a:buFont typeface="Arial" panose="020B0604020202020204" pitchFamily="34" charset="0"/>
              <a:buChar char="•"/>
            </a:pPr>
            <a:r>
              <a:rPr lang="en-US" sz="2500" kern="0" dirty="0">
                <a:latin typeface="Calibri" panose="020F0502020204030204" pitchFamily="34" charset="0"/>
              </a:rPr>
              <a:t>Change gloves whenever you change tasks</a:t>
            </a:r>
          </a:p>
          <a:p>
            <a:pPr marL="1014984" lvl="2" indent="-457200" eaLnBrk="0" fontAlgn="base" hangingPunct="0">
              <a:spcBef>
                <a:spcPct val="20000"/>
              </a:spcBef>
              <a:spcAft>
                <a:spcPct val="0"/>
              </a:spcAft>
              <a:buFont typeface="Arial" panose="020B0604020202020204" pitchFamily="34" charset="0"/>
              <a:buChar char="•"/>
            </a:pPr>
            <a:r>
              <a:rPr lang="en-US" sz="2500" b="1" kern="0" dirty="0">
                <a:latin typeface="Calibri" panose="020F0502020204030204" pitchFamily="34" charset="0"/>
              </a:rPr>
              <a:t>Change gloves after you touch raw meat, poultry, fish, and eggs</a:t>
            </a:r>
          </a:p>
          <a:p>
            <a:pPr marL="1014984" lvl="2" indent="-457200" eaLnBrk="0" fontAlgn="base" hangingPunct="0">
              <a:spcBef>
                <a:spcPct val="20000"/>
              </a:spcBef>
              <a:spcAft>
                <a:spcPct val="0"/>
              </a:spcAft>
              <a:buFont typeface="Arial" panose="020B0604020202020204" pitchFamily="34" charset="0"/>
              <a:buChar char="•"/>
            </a:pPr>
            <a:r>
              <a:rPr lang="en-US" sz="2500" kern="0" dirty="0">
                <a:latin typeface="Calibri" panose="020F0502020204030204" pitchFamily="34" charset="0"/>
              </a:rPr>
              <a:t>Change gloves every 4 hours</a:t>
            </a:r>
          </a:p>
          <a:p>
            <a:pPr marL="1014984" lvl="2" indent="-457200" eaLnBrk="0" fontAlgn="base" hangingPunct="0">
              <a:spcBef>
                <a:spcPct val="20000"/>
              </a:spcBef>
              <a:spcAft>
                <a:spcPct val="0"/>
              </a:spcAft>
              <a:buFont typeface="Arial" panose="020B0604020202020204" pitchFamily="34" charset="0"/>
              <a:buChar char="•"/>
            </a:pPr>
            <a:r>
              <a:rPr lang="en-US" sz="2500" kern="0" dirty="0">
                <a:latin typeface="Calibri" panose="020F0502020204030204" pitchFamily="34" charset="0"/>
              </a:rPr>
              <a:t>Change gloves whenever it tears or has holes</a:t>
            </a:r>
          </a:p>
          <a:p>
            <a:pPr marL="1014984" lvl="2" indent="-457200" eaLnBrk="0" fontAlgn="base" hangingPunct="0">
              <a:spcBef>
                <a:spcPct val="20000"/>
              </a:spcBef>
              <a:spcAft>
                <a:spcPct val="0"/>
              </a:spcAft>
              <a:buClr>
                <a:schemeClr val="tx2"/>
              </a:buClr>
              <a:buFont typeface="Arial" panose="020B0604020202020204" pitchFamily="34" charset="0"/>
              <a:buChar char="•"/>
            </a:pPr>
            <a:r>
              <a:rPr lang="en-US" sz="2500" kern="0" dirty="0">
                <a:latin typeface="Calibri" panose="020F0502020204030204" pitchFamily="34" charset="0"/>
              </a:rPr>
              <a:t>Only use clean gloves</a:t>
            </a:r>
          </a:p>
          <a:p>
            <a:pPr marL="1014984" lvl="2" indent="-457200" eaLnBrk="0" fontAlgn="base" hangingPunct="0">
              <a:spcBef>
                <a:spcPct val="20000"/>
              </a:spcBef>
              <a:spcAft>
                <a:spcPct val="0"/>
              </a:spcAft>
              <a:buClr>
                <a:schemeClr val="tx2"/>
              </a:buClr>
              <a:buFont typeface="Arial" panose="020B0604020202020204" pitchFamily="34" charset="0"/>
              <a:buChar char="•"/>
            </a:pPr>
            <a:r>
              <a:rPr lang="en-US" sz="2500" kern="0" dirty="0">
                <a:latin typeface="Calibri" panose="020F0502020204030204" pitchFamily="34" charset="0"/>
              </a:rPr>
              <a:t>Do not re-use gloves</a:t>
            </a:r>
          </a:p>
          <a:p>
            <a:pPr marL="1014984" lvl="2" indent="-457200" eaLnBrk="0" fontAlgn="base" hangingPunct="0">
              <a:spcBef>
                <a:spcPct val="20000"/>
              </a:spcBef>
              <a:spcAft>
                <a:spcPct val="0"/>
              </a:spcAft>
              <a:buClr>
                <a:schemeClr val="tx2"/>
              </a:buClr>
              <a:buFont typeface="Arial" panose="020B0604020202020204" pitchFamily="34" charset="0"/>
              <a:buChar char="•"/>
            </a:pPr>
            <a:r>
              <a:rPr lang="en-US" sz="2500" kern="0" dirty="0">
                <a:latin typeface="Calibri" panose="020F0502020204030204" pitchFamily="34" charset="0"/>
              </a:rPr>
              <a:t>Gloves can become contaminated, just like your hands</a:t>
            </a:r>
          </a:p>
          <a:p>
            <a:pPr marL="1014984" lvl="2" indent="-457200" eaLnBrk="0" fontAlgn="base" hangingPunct="0">
              <a:spcBef>
                <a:spcPct val="20000"/>
              </a:spcBef>
              <a:spcAft>
                <a:spcPct val="0"/>
              </a:spcAft>
              <a:buClr>
                <a:schemeClr val="tx2"/>
              </a:buClr>
              <a:buFont typeface="Arial" panose="020B0604020202020204" pitchFamily="34" charset="0"/>
              <a:buChar char="•"/>
            </a:pPr>
            <a:r>
              <a:rPr lang="en-US" sz="2500" kern="0" dirty="0">
                <a:latin typeface="Calibri" panose="020F0502020204030204" pitchFamily="34" charset="0"/>
              </a:rPr>
              <a:t>Frequently change gloves when wet from sweat</a:t>
            </a:r>
            <a:endParaRPr lang="en-US" sz="3000" kern="0" dirty="0">
              <a:latin typeface="Calibri" panose="020F0502020204030204" pitchFamily="34" charset="0"/>
            </a:endParaRP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endParaRPr lang="en-US" sz="3000" kern="0" dirty="0">
              <a:latin typeface="Calibri" panose="020F0502020204030204" pitchFamily="34" charset="0"/>
            </a:endParaRPr>
          </a:p>
        </p:txBody>
      </p:sp>
      <p:sp>
        <p:nvSpPr>
          <p:cNvPr id="11" name="Title 1">
            <a:extLst>
              <a:ext uri="{FF2B5EF4-FFF2-40B4-BE49-F238E27FC236}">
                <a16:creationId xmlns:a16="http://schemas.microsoft.com/office/drawing/2014/main" id="{0FC10F5D-DBE9-4ED0-9E2F-AAA8C2B078C3}"/>
              </a:ext>
            </a:extLst>
          </p:cNvPr>
          <p:cNvSpPr>
            <a:spLocks noGrp="1"/>
          </p:cNvSpPr>
          <p:nvPr>
            <p:ph type="title"/>
          </p:nvPr>
        </p:nvSpPr>
        <p:spPr>
          <a:xfrm>
            <a:off x="506360" y="555457"/>
            <a:ext cx="10972800" cy="641699"/>
          </a:xfrm>
        </p:spPr>
        <p:txBody>
          <a:bodyPr>
            <a:normAutofit fontScale="90000"/>
          </a:bodyPr>
          <a:lstStyle/>
          <a:p>
            <a:r>
              <a:rPr lang="en-US" dirty="0"/>
              <a:t>Lesson 5: </a:t>
            </a:r>
            <a:r>
              <a:rPr lang="en-US" b="1" dirty="0"/>
              <a:t>Employee Health and Hygiene </a:t>
            </a:r>
            <a:r>
              <a:rPr lang="en-US" sz="3200" b="1" dirty="0"/>
              <a:t>(cont.)</a:t>
            </a:r>
          </a:p>
        </p:txBody>
      </p:sp>
    </p:spTree>
    <p:extLst>
      <p:ext uri="{BB962C8B-B14F-4D97-AF65-F5344CB8AC3E}">
        <p14:creationId xmlns:p14="http://schemas.microsoft.com/office/powerpoint/2010/main" val="2898635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207469" y="1454559"/>
            <a:ext cx="11374931" cy="4541459"/>
          </a:xfrm>
        </p:spPr>
        <p:txBody>
          <a:bodyPr>
            <a:normAutofit/>
          </a:bodyPr>
          <a:lstStyle/>
          <a:p>
            <a:pPr marL="457200" lvl="0" indent="-457200" algn="just" eaLnBrk="0" fontAlgn="base" hangingPunct="0">
              <a:spcBef>
                <a:spcPct val="20000"/>
              </a:spcBef>
              <a:spcAft>
                <a:spcPct val="0"/>
              </a:spcAft>
              <a:buClr>
                <a:schemeClr val="accent2">
                  <a:lumMod val="75000"/>
                </a:schemeClr>
              </a:buClr>
              <a:buFont typeface="Arial" panose="020B0604020202020204" pitchFamily="34" charset="0"/>
              <a:buChar char="•"/>
            </a:pPr>
            <a:r>
              <a:rPr lang="en-US" sz="3200" kern="0" dirty="0">
                <a:latin typeface="Calibri" panose="020F0502020204030204" pitchFamily="34" charset="0"/>
              </a:rPr>
              <a:t>What is an “Approved Source”?</a:t>
            </a:r>
          </a:p>
          <a:p>
            <a:pPr marL="1344613" lvl="1" indent="-571500" algn="just" eaLnBrk="0" fontAlgn="base" hangingPunct="0">
              <a:spcBef>
                <a:spcPct val="20000"/>
              </a:spcBef>
              <a:spcAft>
                <a:spcPct val="0"/>
              </a:spcAft>
              <a:buSzPct val="70000"/>
              <a:buFont typeface="Courier New" panose="02070309020205020404" pitchFamily="49" charset="0"/>
              <a:buChar char="o"/>
            </a:pPr>
            <a:r>
              <a:rPr lang="en-US" sz="2800" kern="0" dirty="0">
                <a:latin typeface="Calibri" panose="020F0502020204030204" pitchFamily="34" charset="0"/>
              </a:rPr>
              <a:t>Food establishment that has a Sanitary Permit from DPHSS</a:t>
            </a:r>
          </a:p>
          <a:p>
            <a:pPr marL="1344613" lvl="1" indent="-571500" algn="just" eaLnBrk="0" fontAlgn="base" hangingPunct="0">
              <a:spcBef>
                <a:spcPct val="20000"/>
              </a:spcBef>
              <a:spcAft>
                <a:spcPct val="0"/>
              </a:spcAft>
              <a:buSzPct val="70000"/>
              <a:buFont typeface="Courier New" panose="02070309020205020404" pitchFamily="49" charset="0"/>
              <a:buChar char="o"/>
            </a:pPr>
            <a:r>
              <a:rPr lang="en-US" sz="2800" kern="0" dirty="0">
                <a:latin typeface="Calibri" panose="020F0502020204030204" pitchFamily="34" charset="0"/>
              </a:rPr>
              <a:t>Distributors, importers, and wholesalers with a Sanitary Permit is an approved source</a:t>
            </a:r>
          </a:p>
          <a:p>
            <a:pPr marL="457200" lvl="0" indent="-457200" algn="just" eaLnBrk="0" fontAlgn="base" hangingPunct="0">
              <a:spcBef>
                <a:spcPct val="20000"/>
              </a:spcBef>
              <a:spcAft>
                <a:spcPct val="0"/>
              </a:spcAft>
              <a:buClr>
                <a:schemeClr val="accent2">
                  <a:lumMod val="75000"/>
                </a:schemeClr>
              </a:buClr>
              <a:buFont typeface="Arial" panose="020B0604020202020204" pitchFamily="34" charset="0"/>
              <a:buChar char="•"/>
            </a:pPr>
            <a:r>
              <a:rPr lang="en-US" sz="3200" kern="0" dirty="0">
                <a:latin typeface="Calibri" panose="020F0502020204030204" pitchFamily="34" charset="0"/>
              </a:rPr>
              <a:t>Make sure your food ingredients and other food items that you get from other local businesses are from an “approved source”</a:t>
            </a:r>
          </a:p>
          <a:p>
            <a:pPr marL="457200" lvl="0" indent="-457200" algn="just" eaLnBrk="0" fontAlgn="base" hangingPunct="0">
              <a:spcBef>
                <a:spcPct val="20000"/>
              </a:spcBef>
              <a:spcAft>
                <a:spcPct val="0"/>
              </a:spcAft>
              <a:buClr>
                <a:schemeClr val="accent2">
                  <a:lumMod val="75000"/>
                </a:schemeClr>
              </a:buClr>
              <a:buFont typeface="Arial" panose="020B0604020202020204" pitchFamily="34" charset="0"/>
              <a:buChar char="•"/>
            </a:pPr>
            <a:r>
              <a:rPr lang="en-US" sz="3200" kern="0" dirty="0">
                <a:latin typeface="Calibri" panose="020F0502020204030204" pitchFamily="34" charset="0"/>
              </a:rPr>
              <a:t>Food made at your private home is NOT an approved source</a:t>
            </a:r>
          </a:p>
        </p:txBody>
      </p:sp>
      <p:sp>
        <p:nvSpPr>
          <p:cNvPr id="10" name="Title 1">
            <a:extLst>
              <a:ext uri="{FF2B5EF4-FFF2-40B4-BE49-F238E27FC236}">
                <a16:creationId xmlns:a16="http://schemas.microsoft.com/office/drawing/2014/main" id="{CD98DDD8-B9E0-40F5-B0F9-83F16EB638EA}"/>
              </a:ext>
            </a:extLst>
          </p:cNvPr>
          <p:cNvSpPr>
            <a:spLocks noGrp="1"/>
          </p:cNvSpPr>
          <p:nvPr>
            <p:ph type="title"/>
          </p:nvPr>
        </p:nvSpPr>
        <p:spPr>
          <a:xfrm>
            <a:off x="479855" y="387759"/>
            <a:ext cx="10972800" cy="1066800"/>
          </a:xfrm>
        </p:spPr>
        <p:txBody>
          <a:bodyPr>
            <a:normAutofit/>
          </a:bodyPr>
          <a:lstStyle/>
          <a:p>
            <a:r>
              <a:rPr lang="en-US" dirty="0"/>
              <a:t>Lesson 6: </a:t>
            </a:r>
            <a:r>
              <a:rPr lang="en-US" b="1" dirty="0"/>
              <a:t>Approved Source</a:t>
            </a:r>
          </a:p>
        </p:txBody>
      </p:sp>
    </p:spTree>
    <p:extLst>
      <p:ext uri="{BB962C8B-B14F-4D97-AF65-F5344CB8AC3E}">
        <p14:creationId xmlns:p14="http://schemas.microsoft.com/office/powerpoint/2010/main" val="2965810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82533"/>
            <a:ext cx="10972800" cy="5070194"/>
          </a:xfrm>
        </p:spPr>
        <p:txBody>
          <a:bodyPr>
            <a:noAutofit/>
          </a:bodyPr>
          <a:lstStyle/>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200" b="1" kern="0" dirty="0">
                <a:latin typeface="Calibri" panose="020F0502020204030204" pitchFamily="34" charset="0"/>
              </a:rPr>
              <a:t>PHF </a:t>
            </a:r>
            <a:r>
              <a:rPr lang="en-US" sz="3200" kern="0" dirty="0">
                <a:latin typeface="Calibri" panose="020F0502020204030204" pitchFamily="34" charset="0"/>
              </a:rPr>
              <a:t>are:   </a:t>
            </a:r>
          </a:p>
          <a:p>
            <a:pPr marL="1435608" lvl="3" indent="-457200" eaLnBrk="0" fontAlgn="base" hangingPunct="0">
              <a:spcBef>
                <a:spcPct val="20000"/>
              </a:spcBef>
              <a:spcAft>
                <a:spcPct val="0"/>
              </a:spcAft>
              <a:buSzPct val="75000"/>
              <a:buFont typeface="Courier New" panose="02070309020205020404" pitchFamily="49" charset="0"/>
              <a:buChar char="o"/>
            </a:pPr>
            <a:r>
              <a:rPr lang="en-US" sz="3200" kern="0" dirty="0">
                <a:latin typeface="Calibri" panose="020F0502020204030204" pitchFamily="34" charset="0"/>
              </a:rPr>
              <a:t>Food requiring temperature to control germs</a:t>
            </a:r>
          </a:p>
          <a:p>
            <a:pPr marL="1435608" lvl="3" indent="-457200" eaLnBrk="0" fontAlgn="base" hangingPunct="0">
              <a:spcBef>
                <a:spcPct val="20000"/>
              </a:spcBef>
              <a:spcAft>
                <a:spcPct val="0"/>
              </a:spcAft>
              <a:buSzPct val="75000"/>
              <a:buFont typeface="Courier New" panose="02070309020205020404" pitchFamily="49" charset="0"/>
              <a:buChar char="o"/>
            </a:pPr>
            <a:r>
              <a:rPr lang="en-US" sz="3200" kern="0" dirty="0">
                <a:latin typeface="Calibri" panose="020F0502020204030204" pitchFamily="34" charset="0"/>
              </a:rPr>
              <a:t>Raw animal food</a:t>
            </a:r>
          </a:p>
          <a:p>
            <a:pPr marL="1435608" lvl="3" indent="-457200" eaLnBrk="0" fontAlgn="base" hangingPunct="0">
              <a:spcBef>
                <a:spcPct val="20000"/>
              </a:spcBef>
              <a:spcAft>
                <a:spcPct val="0"/>
              </a:spcAft>
              <a:buSzPct val="75000"/>
              <a:buFont typeface="Courier New" panose="02070309020205020404" pitchFamily="49" charset="0"/>
              <a:buChar char="o"/>
            </a:pPr>
            <a:r>
              <a:rPr lang="en-US" sz="3200" kern="0" dirty="0">
                <a:latin typeface="Calibri" panose="020F0502020204030204" pitchFamily="34" charset="0"/>
              </a:rPr>
              <a:t>Sprouts</a:t>
            </a:r>
          </a:p>
          <a:p>
            <a:pPr marL="1435608" lvl="3" indent="-457200" eaLnBrk="0" fontAlgn="base" hangingPunct="0">
              <a:spcBef>
                <a:spcPct val="20000"/>
              </a:spcBef>
              <a:spcAft>
                <a:spcPct val="0"/>
              </a:spcAft>
              <a:buSzPct val="75000"/>
              <a:buFont typeface="Courier New" panose="02070309020205020404" pitchFamily="49" charset="0"/>
              <a:buChar char="o"/>
            </a:pPr>
            <a:r>
              <a:rPr lang="en-US" sz="3200" kern="0" dirty="0">
                <a:latin typeface="Calibri" panose="020F0502020204030204" pitchFamily="34" charset="0"/>
              </a:rPr>
              <a:t>Cut melons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200" kern="0" dirty="0">
                <a:latin typeface="Calibri" panose="020F0502020204030204" pitchFamily="34" charset="0"/>
              </a:rPr>
              <a:t>PHF have been associated with food-borne illnesses</a:t>
            </a:r>
          </a:p>
          <a:p>
            <a:pPr marL="457200" lvl="0" indent="-457200" eaLnBrk="0" fontAlgn="base" hangingPunct="0">
              <a:spcBef>
                <a:spcPct val="20000"/>
              </a:spcBef>
              <a:spcAft>
                <a:spcPct val="0"/>
              </a:spcAft>
              <a:buClr>
                <a:schemeClr val="accent2">
                  <a:lumMod val="75000"/>
                </a:schemeClr>
              </a:buClr>
              <a:buFont typeface="Arial" panose="020B0604020202020204" pitchFamily="34" charset="0"/>
              <a:buChar char="•"/>
            </a:pPr>
            <a:r>
              <a:rPr lang="en-US" sz="3200" kern="0" dirty="0">
                <a:latin typeface="Calibri" panose="020F0502020204030204" pitchFamily="34" charset="0"/>
              </a:rPr>
              <a:t>Guam Food Code requires proper handling, storage, cooking, and preparation of PHF</a:t>
            </a:r>
          </a:p>
        </p:txBody>
      </p:sp>
      <p:sp>
        <p:nvSpPr>
          <p:cNvPr id="10" name="Title 1">
            <a:extLst>
              <a:ext uri="{FF2B5EF4-FFF2-40B4-BE49-F238E27FC236}">
                <a16:creationId xmlns:a16="http://schemas.microsoft.com/office/drawing/2014/main" id="{8840B53B-4783-4B7E-833C-36EAD441AFC7}"/>
              </a:ext>
            </a:extLst>
          </p:cNvPr>
          <p:cNvSpPr>
            <a:spLocks noGrp="1"/>
          </p:cNvSpPr>
          <p:nvPr>
            <p:ph type="title"/>
          </p:nvPr>
        </p:nvSpPr>
        <p:spPr>
          <a:xfrm>
            <a:off x="501837" y="515733"/>
            <a:ext cx="10972800" cy="1066800"/>
          </a:xfrm>
        </p:spPr>
        <p:txBody>
          <a:bodyPr>
            <a:normAutofit/>
          </a:bodyPr>
          <a:lstStyle/>
          <a:p>
            <a:r>
              <a:rPr lang="en-US" dirty="0"/>
              <a:t>Lesson 7: </a:t>
            </a:r>
            <a:r>
              <a:rPr lang="en-US" b="1" dirty="0"/>
              <a:t>Potentially Hazardous Food (PHF)</a:t>
            </a:r>
          </a:p>
        </p:txBody>
      </p:sp>
    </p:spTree>
    <p:extLst>
      <p:ext uri="{BB962C8B-B14F-4D97-AF65-F5344CB8AC3E}">
        <p14:creationId xmlns:p14="http://schemas.microsoft.com/office/powerpoint/2010/main" val="200107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0">
            <a:extLst>
              <a:ext uri="{FF2B5EF4-FFF2-40B4-BE49-F238E27FC236}">
                <a16:creationId xmlns:a16="http://schemas.microsoft.com/office/drawing/2014/main" id="{47B62A6A-E94F-45B7-A277-6BE9AF1C6B27}"/>
              </a:ext>
            </a:extLst>
          </p:cNvPr>
          <p:cNvSpPr txBox="1">
            <a:spLocks noChangeArrowheads="1"/>
          </p:cNvSpPr>
          <p:nvPr/>
        </p:nvSpPr>
        <p:spPr bwMode="auto">
          <a:xfrm>
            <a:off x="2104102" y="6125550"/>
            <a:ext cx="74430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200" b="1" dirty="0">
              <a:solidFill>
                <a:srgbClr val="000000"/>
              </a:solidFill>
            </a:endParaRPr>
          </a:p>
        </p:txBody>
      </p:sp>
      <p:pic>
        <p:nvPicPr>
          <p:cNvPr id="16" name="Picture 15">
            <a:extLst>
              <a:ext uri="{FF2B5EF4-FFF2-40B4-BE49-F238E27FC236}">
                <a16:creationId xmlns:a16="http://schemas.microsoft.com/office/drawing/2014/main" id="{4C5E3168-910E-487A-8E00-256E558A8A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41" t="22778" r="5096" b="23334"/>
          <a:stretch/>
        </p:blipFill>
        <p:spPr>
          <a:xfrm>
            <a:off x="842865" y="2320442"/>
            <a:ext cx="10506269" cy="4365355"/>
          </a:xfrm>
          <a:prstGeom prst="rect">
            <a:avLst/>
          </a:prstGeom>
        </p:spPr>
      </p:pic>
      <p:sp>
        <p:nvSpPr>
          <p:cNvPr id="18" name="Title 1">
            <a:extLst>
              <a:ext uri="{FF2B5EF4-FFF2-40B4-BE49-F238E27FC236}">
                <a16:creationId xmlns:a16="http://schemas.microsoft.com/office/drawing/2014/main" id="{9DA8971E-DA04-48DF-B3D6-EA1B054B6220}"/>
              </a:ext>
            </a:extLst>
          </p:cNvPr>
          <p:cNvSpPr>
            <a:spLocks noGrp="1"/>
          </p:cNvSpPr>
          <p:nvPr>
            <p:ph type="title"/>
          </p:nvPr>
        </p:nvSpPr>
        <p:spPr>
          <a:xfrm>
            <a:off x="501837" y="515733"/>
            <a:ext cx="10972800" cy="1066800"/>
          </a:xfrm>
        </p:spPr>
        <p:txBody>
          <a:bodyPr>
            <a:normAutofit/>
          </a:bodyPr>
          <a:lstStyle/>
          <a:p>
            <a:r>
              <a:rPr lang="en-US" dirty="0"/>
              <a:t>Lesson 7: </a:t>
            </a:r>
            <a:r>
              <a:rPr lang="en-US" b="1" dirty="0"/>
              <a:t>Potentially Hazardous Food (PHF)</a:t>
            </a:r>
          </a:p>
        </p:txBody>
      </p:sp>
      <p:sp>
        <p:nvSpPr>
          <p:cNvPr id="24" name="Content Placeholder 13">
            <a:extLst>
              <a:ext uri="{FF2B5EF4-FFF2-40B4-BE49-F238E27FC236}">
                <a16:creationId xmlns:a16="http://schemas.microsoft.com/office/drawing/2014/main" id="{4EDD8498-4C8F-41B1-ABE6-22834393F845}"/>
              </a:ext>
            </a:extLst>
          </p:cNvPr>
          <p:cNvSpPr>
            <a:spLocks noGrp="1"/>
          </p:cNvSpPr>
          <p:nvPr>
            <p:ph sz="half" idx="1"/>
          </p:nvPr>
        </p:nvSpPr>
        <p:spPr>
          <a:xfrm>
            <a:off x="597620" y="1582533"/>
            <a:ext cx="11092543" cy="772660"/>
          </a:xfrm>
        </p:spPr>
        <p:txBody>
          <a:bodyPr>
            <a:noAutofit/>
          </a:bodyPr>
          <a:lstStyle/>
          <a:p>
            <a:pPr marL="109728" indent="0" algn="ctr">
              <a:buClr>
                <a:schemeClr val="accent2">
                  <a:lumMod val="75000"/>
                </a:schemeClr>
              </a:buClr>
              <a:buNone/>
            </a:pPr>
            <a:r>
              <a:rPr lang="en-US" sz="4400" dirty="0"/>
              <a:t>Can you find the PHF in this picture?</a:t>
            </a:r>
            <a:endParaRPr lang="x-none" sz="4400" dirty="0"/>
          </a:p>
        </p:txBody>
      </p:sp>
    </p:spTree>
    <p:extLst>
      <p:ext uri="{BB962C8B-B14F-4D97-AF65-F5344CB8AC3E}">
        <p14:creationId xmlns:p14="http://schemas.microsoft.com/office/powerpoint/2010/main" val="3727625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6543"/>
            <a:ext cx="10972800" cy="855387"/>
          </a:xfrm>
        </p:spPr>
        <p:txBody>
          <a:bodyPr>
            <a:normAutofit/>
          </a:bodyPr>
          <a:lstStyle/>
          <a:p>
            <a:r>
              <a:rPr lang="en-US" dirty="0"/>
              <a:t>Lesson 2: </a:t>
            </a:r>
            <a:r>
              <a:rPr lang="en-US" b="1" dirty="0"/>
              <a:t>Foodborne Illness</a:t>
            </a:r>
          </a:p>
        </p:txBody>
      </p:sp>
      <p:sp>
        <p:nvSpPr>
          <p:cNvPr id="3" name="Content Placeholder 2"/>
          <p:cNvSpPr>
            <a:spLocks noGrp="1"/>
          </p:cNvSpPr>
          <p:nvPr>
            <p:ph idx="1"/>
          </p:nvPr>
        </p:nvSpPr>
        <p:spPr>
          <a:xfrm>
            <a:off x="609600" y="1621040"/>
            <a:ext cx="10972800" cy="4865006"/>
          </a:xfrm>
        </p:spPr>
        <p:txBody>
          <a:bodyPr>
            <a:normAutofit lnSpcReduction="10000"/>
          </a:bodyPr>
          <a:lstStyle/>
          <a:p>
            <a:pPr marL="0" lvl="0" indent="0" eaLnBrk="0" fontAlgn="base" hangingPunct="0">
              <a:spcBef>
                <a:spcPct val="20000"/>
              </a:spcBef>
              <a:spcAft>
                <a:spcPts val="1200"/>
              </a:spcAft>
              <a:buClr>
                <a:schemeClr val="accent2">
                  <a:lumMod val="75000"/>
                </a:schemeClr>
              </a:buClr>
              <a:buNone/>
            </a:pPr>
            <a:r>
              <a:rPr lang="en-US" sz="4000" b="1" kern="0" dirty="0">
                <a:latin typeface="Calibri" panose="020F0502020204030204" pitchFamily="34" charset="0"/>
              </a:rPr>
              <a:t>What is foodborne illness?</a:t>
            </a:r>
          </a:p>
          <a:p>
            <a:pPr marL="457200" lvl="0" indent="-457200" eaLnBrk="0" fontAlgn="base" hangingPunct="0">
              <a:spcBef>
                <a:spcPct val="20000"/>
              </a:spcBef>
              <a:spcAft>
                <a:spcPts val="120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When someone gets sick from eating food or drinking something; also called “foodborne disease” or “food infection” or “food poisoning.”</a:t>
            </a:r>
          </a:p>
          <a:p>
            <a:pPr marL="457200" lvl="0" indent="-457200" eaLnBrk="0" fontAlgn="base" hangingPunct="0">
              <a:spcBef>
                <a:spcPct val="20000"/>
              </a:spcBef>
              <a:spcAft>
                <a:spcPts val="120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Food allergy is not a foodborne illness.</a:t>
            </a:r>
          </a:p>
          <a:p>
            <a:pPr marL="457200" lvl="0" indent="-457200" eaLnBrk="0" fontAlgn="base" hangingPunct="0">
              <a:spcBef>
                <a:spcPct val="20000"/>
              </a:spcBef>
              <a:spcAft>
                <a:spcPts val="1200"/>
              </a:spcAft>
              <a:buClr>
                <a:schemeClr val="accent2">
                  <a:lumMod val="75000"/>
                </a:schemeClr>
              </a:buClr>
              <a:buFont typeface="Arial" panose="020B0604020202020204" pitchFamily="34" charset="0"/>
              <a:buChar char="•"/>
            </a:pPr>
            <a:r>
              <a:rPr lang="en-US" sz="4000" kern="0" dirty="0">
                <a:latin typeface="Calibri" panose="020F0502020204030204" pitchFamily="34" charset="0"/>
              </a:rPr>
              <a:t>Substance that causes the allergy is generally not a contaminant.</a:t>
            </a:r>
          </a:p>
        </p:txBody>
      </p:sp>
    </p:spTree>
    <p:extLst>
      <p:ext uri="{BB962C8B-B14F-4D97-AF65-F5344CB8AC3E}">
        <p14:creationId xmlns:p14="http://schemas.microsoft.com/office/powerpoint/2010/main" val="3046085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0">
            <a:extLst>
              <a:ext uri="{FF2B5EF4-FFF2-40B4-BE49-F238E27FC236}">
                <a16:creationId xmlns:a16="http://schemas.microsoft.com/office/drawing/2014/main" id="{47B62A6A-E94F-45B7-A277-6BE9AF1C6B27}"/>
              </a:ext>
            </a:extLst>
          </p:cNvPr>
          <p:cNvSpPr txBox="1">
            <a:spLocks noChangeArrowheads="1"/>
          </p:cNvSpPr>
          <p:nvPr/>
        </p:nvSpPr>
        <p:spPr bwMode="auto">
          <a:xfrm>
            <a:off x="2104102" y="6125550"/>
            <a:ext cx="74430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200" b="1" dirty="0">
              <a:solidFill>
                <a:srgbClr val="000000"/>
              </a:solidFill>
            </a:endParaRPr>
          </a:p>
        </p:txBody>
      </p:sp>
      <p:grpSp>
        <p:nvGrpSpPr>
          <p:cNvPr id="9" name="Group 8">
            <a:extLst>
              <a:ext uri="{FF2B5EF4-FFF2-40B4-BE49-F238E27FC236}">
                <a16:creationId xmlns:a16="http://schemas.microsoft.com/office/drawing/2014/main" id="{13D88C74-9329-4E77-9E7D-A79225960905}"/>
              </a:ext>
            </a:extLst>
          </p:cNvPr>
          <p:cNvGrpSpPr/>
          <p:nvPr/>
        </p:nvGrpSpPr>
        <p:grpSpPr>
          <a:xfrm>
            <a:off x="908640" y="2193657"/>
            <a:ext cx="10506269" cy="4664343"/>
            <a:chOff x="1357571" y="1974469"/>
            <a:chExt cx="9378764" cy="4664343"/>
          </a:xfrm>
        </p:grpSpPr>
        <p:pic>
          <p:nvPicPr>
            <p:cNvPr id="16" name="Picture 15">
              <a:extLst>
                <a:ext uri="{FF2B5EF4-FFF2-40B4-BE49-F238E27FC236}">
                  <a16:creationId xmlns:a16="http://schemas.microsoft.com/office/drawing/2014/main" id="{4C5E3168-910E-487A-8E00-256E558A8A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41" t="22778" r="5096" b="23334"/>
            <a:stretch/>
          </p:blipFill>
          <p:spPr>
            <a:xfrm>
              <a:off x="1357571" y="2100942"/>
              <a:ext cx="9378764" cy="4365355"/>
            </a:xfrm>
            <a:prstGeom prst="rect">
              <a:avLst/>
            </a:prstGeom>
          </p:spPr>
        </p:pic>
        <p:grpSp>
          <p:nvGrpSpPr>
            <p:cNvPr id="8" name="Group 7">
              <a:extLst>
                <a:ext uri="{FF2B5EF4-FFF2-40B4-BE49-F238E27FC236}">
                  <a16:creationId xmlns:a16="http://schemas.microsoft.com/office/drawing/2014/main" id="{4254D81F-3F77-4320-A524-75E68BF3733D}"/>
                </a:ext>
              </a:extLst>
            </p:cNvPr>
            <p:cNvGrpSpPr/>
            <p:nvPr/>
          </p:nvGrpSpPr>
          <p:grpSpPr>
            <a:xfrm>
              <a:off x="1357571" y="1974469"/>
              <a:ext cx="9177472" cy="4664343"/>
              <a:chOff x="1357571" y="1916251"/>
              <a:chExt cx="9177472" cy="4664343"/>
            </a:xfrm>
          </p:grpSpPr>
          <p:sp>
            <p:nvSpPr>
              <p:cNvPr id="17" name="Oval 16">
                <a:extLst>
                  <a:ext uri="{FF2B5EF4-FFF2-40B4-BE49-F238E27FC236}">
                    <a16:creationId xmlns:a16="http://schemas.microsoft.com/office/drawing/2014/main" id="{1C3FDCFC-5943-41B4-A27F-E157EC16B8BA}"/>
                  </a:ext>
                </a:extLst>
              </p:cNvPr>
              <p:cNvSpPr/>
              <p:nvPr/>
            </p:nvSpPr>
            <p:spPr bwMode="auto">
              <a:xfrm>
                <a:off x="7510574" y="1916251"/>
                <a:ext cx="2198915" cy="1066800"/>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800" dirty="0">
                  <a:latin typeface="Tahoma" pitchFamily="34" charset="0"/>
                </a:endParaRPr>
              </a:p>
            </p:txBody>
          </p:sp>
          <p:sp>
            <p:nvSpPr>
              <p:cNvPr id="19" name="Oval 18">
                <a:extLst>
                  <a:ext uri="{FF2B5EF4-FFF2-40B4-BE49-F238E27FC236}">
                    <a16:creationId xmlns:a16="http://schemas.microsoft.com/office/drawing/2014/main" id="{8A8ADB9D-C497-4EF1-9110-331A7070209E}"/>
                  </a:ext>
                </a:extLst>
              </p:cNvPr>
              <p:cNvSpPr/>
              <p:nvPr/>
            </p:nvSpPr>
            <p:spPr bwMode="auto">
              <a:xfrm>
                <a:off x="5725317" y="2502258"/>
                <a:ext cx="1274197" cy="1433345"/>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800" dirty="0">
                  <a:latin typeface="Tahoma" pitchFamily="34" charset="0"/>
                </a:endParaRPr>
              </a:p>
            </p:txBody>
          </p:sp>
          <p:sp>
            <p:nvSpPr>
              <p:cNvPr id="20" name="Oval 19">
                <a:extLst>
                  <a:ext uri="{FF2B5EF4-FFF2-40B4-BE49-F238E27FC236}">
                    <a16:creationId xmlns:a16="http://schemas.microsoft.com/office/drawing/2014/main" id="{2B2264F3-6A79-4ED7-8AC7-EA4DACB54F24}"/>
                  </a:ext>
                </a:extLst>
              </p:cNvPr>
              <p:cNvSpPr/>
              <p:nvPr/>
            </p:nvSpPr>
            <p:spPr bwMode="auto">
              <a:xfrm>
                <a:off x="7072799" y="4512535"/>
                <a:ext cx="1767636" cy="2068059"/>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800" dirty="0">
                  <a:latin typeface="Tahoma" pitchFamily="34" charset="0"/>
                </a:endParaRPr>
              </a:p>
            </p:txBody>
          </p:sp>
          <p:sp>
            <p:nvSpPr>
              <p:cNvPr id="21" name="Oval 20">
                <a:extLst>
                  <a:ext uri="{FF2B5EF4-FFF2-40B4-BE49-F238E27FC236}">
                    <a16:creationId xmlns:a16="http://schemas.microsoft.com/office/drawing/2014/main" id="{F195691E-AC02-4D08-98FB-7F35BF14897E}"/>
                  </a:ext>
                </a:extLst>
              </p:cNvPr>
              <p:cNvSpPr/>
              <p:nvPr/>
            </p:nvSpPr>
            <p:spPr bwMode="auto">
              <a:xfrm>
                <a:off x="3424594" y="4157147"/>
                <a:ext cx="2161807" cy="2068059"/>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800" dirty="0">
                  <a:latin typeface="Tahoma" pitchFamily="34" charset="0"/>
                </a:endParaRPr>
              </a:p>
            </p:txBody>
          </p:sp>
          <p:sp>
            <p:nvSpPr>
              <p:cNvPr id="22" name="Oval 21">
                <a:extLst>
                  <a:ext uri="{FF2B5EF4-FFF2-40B4-BE49-F238E27FC236}">
                    <a16:creationId xmlns:a16="http://schemas.microsoft.com/office/drawing/2014/main" id="{07586A5A-5714-417C-B7FF-1C6E1B09335C}"/>
                  </a:ext>
                </a:extLst>
              </p:cNvPr>
              <p:cNvSpPr/>
              <p:nvPr/>
            </p:nvSpPr>
            <p:spPr bwMode="auto">
              <a:xfrm>
                <a:off x="8767407" y="3562262"/>
                <a:ext cx="1767636" cy="2068059"/>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800" dirty="0">
                  <a:latin typeface="Tahoma" pitchFamily="34" charset="0"/>
                </a:endParaRPr>
              </a:p>
            </p:txBody>
          </p:sp>
          <p:sp>
            <p:nvSpPr>
              <p:cNvPr id="23" name="Oval 22">
                <a:extLst>
                  <a:ext uri="{FF2B5EF4-FFF2-40B4-BE49-F238E27FC236}">
                    <a16:creationId xmlns:a16="http://schemas.microsoft.com/office/drawing/2014/main" id="{82E4CE18-E34D-41F5-95FB-4C1B6B4A8A17}"/>
                  </a:ext>
                </a:extLst>
              </p:cNvPr>
              <p:cNvSpPr/>
              <p:nvPr/>
            </p:nvSpPr>
            <p:spPr bwMode="auto">
              <a:xfrm>
                <a:off x="1357571" y="3429000"/>
                <a:ext cx="1767636" cy="2068059"/>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800" dirty="0">
                  <a:latin typeface="Tahoma" pitchFamily="34" charset="0"/>
                </a:endParaRPr>
              </a:p>
            </p:txBody>
          </p:sp>
        </p:grpSp>
      </p:grpSp>
      <p:sp>
        <p:nvSpPr>
          <p:cNvPr id="18" name="Title 1">
            <a:extLst>
              <a:ext uri="{FF2B5EF4-FFF2-40B4-BE49-F238E27FC236}">
                <a16:creationId xmlns:a16="http://schemas.microsoft.com/office/drawing/2014/main" id="{9DA8971E-DA04-48DF-B3D6-EA1B054B6220}"/>
              </a:ext>
            </a:extLst>
          </p:cNvPr>
          <p:cNvSpPr>
            <a:spLocks noGrp="1"/>
          </p:cNvSpPr>
          <p:nvPr>
            <p:ph type="title"/>
          </p:nvPr>
        </p:nvSpPr>
        <p:spPr>
          <a:xfrm>
            <a:off x="501837" y="515733"/>
            <a:ext cx="10972800" cy="1066800"/>
          </a:xfrm>
        </p:spPr>
        <p:txBody>
          <a:bodyPr>
            <a:normAutofit/>
          </a:bodyPr>
          <a:lstStyle/>
          <a:p>
            <a:r>
              <a:rPr lang="en-US" dirty="0"/>
              <a:t>Lesson 7: </a:t>
            </a:r>
            <a:r>
              <a:rPr lang="en-US" b="1" dirty="0"/>
              <a:t>Potentially Hazardous Food (PHF)</a:t>
            </a:r>
          </a:p>
        </p:txBody>
      </p:sp>
      <p:sp>
        <p:nvSpPr>
          <p:cNvPr id="24" name="Content Placeholder 13">
            <a:extLst>
              <a:ext uri="{FF2B5EF4-FFF2-40B4-BE49-F238E27FC236}">
                <a16:creationId xmlns:a16="http://schemas.microsoft.com/office/drawing/2014/main" id="{4EDD8498-4C8F-41B1-ABE6-22834393F845}"/>
              </a:ext>
            </a:extLst>
          </p:cNvPr>
          <p:cNvSpPr>
            <a:spLocks noGrp="1"/>
          </p:cNvSpPr>
          <p:nvPr>
            <p:ph sz="half" idx="1"/>
          </p:nvPr>
        </p:nvSpPr>
        <p:spPr>
          <a:xfrm>
            <a:off x="597620" y="1582533"/>
            <a:ext cx="11092543" cy="772660"/>
          </a:xfrm>
        </p:spPr>
        <p:txBody>
          <a:bodyPr>
            <a:noAutofit/>
          </a:bodyPr>
          <a:lstStyle/>
          <a:p>
            <a:pPr marL="109728" indent="0" algn="ctr">
              <a:buClr>
                <a:schemeClr val="accent2">
                  <a:lumMod val="75000"/>
                </a:schemeClr>
              </a:buClr>
              <a:buNone/>
            </a:pPr>
            <a:r>
              <a:rPr lang="en-US" sz="4400" dirty="0"/>
              <a:t>Can you find the PHF in this picture?</a:t>
            </a:r>
            <a:endParaRPr lang="x-none" sz="4400" dirty="0"/>
          </a:p>
        </p:txBody>
      </p:sp>
    </p:spTree>
    <p:extLst>
      <p:ext uri="{BB962C8B-B14F-4D97-AF65-F5344CB8AC3E}">
        <p14:creationId xmlns:p14="http://schemas.microsoft.com/office/powerpoint/2010/main" val="3184365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075" y="1749117"/>
            <a:ext cx="11305849" cy="4593150"/>
          </a:xfrm>
        </p:spPr>
        <p:txBody>
          <a:bodyPr>
            <a:normAutofit fontScale="92500" lnSpcReduction="20000"/>
          </a:bodyPr>
          <a:lstStyle/>
          <a:p>
            <a:pPr marL="457200" lvl="0" indent="-457200" algn="just" fontAlgn="base">
              <a:spcBef>
                <a:spcPts val="600"/>
              </a:spcBef>
              <a:spcAft>
                <a:spcPct val="0"/>
              </a:spcAft>
              <a:buClrTx/>
              <a:buFont typeface="Arial" panose="020B0604020202020204" pitchFamily="34" charset="0"/>
              <a:buChar char="•"/>
            </a:pPr>
            <a:r>
              <a:rPr lang="en-US" sz="3600" dirty="0">
                <a:latin typeface="Calibri" panose="020F0502020204030204" pitchFamily="34" charset="0"/>
                <a:cs typeface="Arial" charset="0"/>
              </a:rPr>
              <a:t>Date marking is required by the Guam Food Code to ensure RTE foods that are PHF are not kept for more than 7 days in the refrigerator</a:t>
            </a:r>
          </a:p>
          <a:p>
            <a:pPr marL="457200" lvl="0" indent="-457200" algn="just" fontAlgn="base">
              <a:spcBef>
                <a:spcPts val="600"/>
              </a:spcBef>
              <a:spcAft>
                <a:spcPct val="0"/>
              </a:spcAft>
              <a:buClrTx/>
              <a:buFont typeface="Arial" panose="020B0604020202020204" pitchFamily="34" charset="0"/>
              <a:buChar char="•"/>
            </a:pPr>
            <a:r>
              <a:rPr lang="en-US" sz="3600" dirty="0">
                <a:latin typeface="Calibri" panose="020F0502020204030204" pitchFamily="34" charset="0"/>
                <a:cs typeface="Arial" charset="0"/>
              </a:rPr>
              <a:t>PHF RTE food should be marked with the date it was prepared or the date it needs to be thrown away</a:t>
            </a:r>
          </a:p>
          <a:p>
            <a:pPr marL="457200" lvl="0" indent="-457200" algn="just" fontAlgn="base">
              <a:spcBef>
                <a:spcPts val="600"/>
              </a:spcBef>
              <a:spcAft>
                <a:spcPct val="0"/>
              </a:spcAft>
              <a:buClrTx/>
              <a:buFont typeface="Arial" panose="020B0604020202020204" pitchFamily="34" charset="0"/>
              <a:buChar char="•"/>
            </a:pPr>
            <a:endParaRPr lang="en-US" sz="1100" dirty="0">
              <a:latin typeface="Calibri" panose="020F0502020204030204" pitchFamily="34" charset="0"/>
              <a:cs typeface="Arial" charset="0"/>
            </a:endParaRPr>
          </a:p>
          <a:p>
            <a:pPr marL="457200" lvl="0" indent="-457200" algn="just" fontAlgn="base">
              <a:spcBef>
                <a:spcPts val="600"/>
              </a:spcBef>
              <a:spcAft>
                <a:spcPct val="0"/>
              </a:spcAft>
              <a:buClrTx/>
              <a:buFont typeface="Arial" panose="020B0604020202020204" pitchFamily="34" charset="0"/>
              <a:buChar char="•"/>
            </a:pPr>
            <a:r>
              <a:rPr lang="en-US" sz="3600" dirty="0">
                <a:latin typeface="Calibri" panose="020F0502020204030204" pitchFamily="34" charset="0"/>
                <a:cs typeface="Arial" charset="0"/>
              </a:rPr>
              <a:t>Date marking prevents germs from growing to levels that can cause foodborne illness</a:t>
            </a:r>
          </a:p>
          <a:p>
            <a:pPr marL="457200" lvl="0" indent="-457200" algn="just" fontAlgn="base">
              <a:spcBef>
                <a:spcPts val="600"/>
              </a:spcBef>
              <a:spcAft>
                <a:spcPct val="0"/>
              </a:spcAft>
              <a:buClrTx/>
              <a:buFont typeface="Arial" panose="020B0604020202020204" pitchFamily="34" charset="0"/>
              <a:buChar char="•"/>
            </a:pPr>
            <a:endParaRPr lang="en-US" sz="1000" dirty="0">
              <a:latin typeface="Calibri" panose="020F0502020204030204" pitchFamily="34" charset="0"/>
              <a:cs typeface="Arial" charset="0"/>
            </a:endParaRPr>
          </a:p>
          <a:p>
            <a:pPr marL="457200" lvl="0" indent="-457200" algn="just" fontAlgn="base">
              <a:spcBef>
                <a:spcPts val="600"/>
              </a:spcBef>
              <a:spcAft>
                <a:spcPct val="0"/>
              </a:spcAft>
              <a:buClrTx/>
              <a:buFont typeface="Arial" panose="020B0604020202020204" pitchFamily="34" charset="0"/>
              <a:buChar char="•"/>
            </a:pPr>
            <a:r>
              <a:rPr lang="en-US" sz="3600" dirty="0">
                <a:latin typeface="Calibri" panose="020F0502020204030204" pitchFamily="34" charset="0"/>
                <a:cs typeface="Arial" charset="0"/>
              </a:rPr>
              <a:t>Example:  If potato salad was prepared on April 1, it must be sold or thrown out by April 7</a:t>
            </a:r>
          </a:p>
        </p:txBody>
      </p:sp>
      <p:sp>
        <p:nvSpPr>
          <p:cNvPr id="10" name="Title 1">
            <a:extLst>
              <a:ext uri="{FF2B5EF4-FFF2-40B4-BE49-F238E27FC236}">
                <a16:creationId xmlns:a16="http://schemas.microsoft.com/office/drawing/2014/main" id="{CF1ABC7B-2E76-429D-9E3B-8AF0908E65C8}"/>
              </a:ext>
            </a:extLst>
          </p:cNvPr>
          <p:cNvSpPr>
            <a:spLocks noGrp="1"/>
          </p:cNvSpPr>
          <p:nvPr>
            <p:ph type="title"/>
          </p:nvPr>
        </p:nvSpPr>
        <p:spPr>
          <a:xfrm>
            <a:off x="501837" y="515733"/>
            <a:ext cx="10972800" cy="1066800"/>
          </a:xfrm>
        </p:spPr>
        <p:txBody>
          <a:bodyPr>
            <a:normAutofit/>
          </a:bodyPr>
          <a:lstStyle/>
          <a:p>
            <a:r>
              <a:rPr lang="en-US" dirty="0"/>
              <a:t>Lesson 8: </a:t>
            </a:r>
            <a:r>
              <a:rPr lang="en-US" sz="4500" b="1" dirty="0"/>
              <a:t>Date Marking</a:t>
            </a:r>
          </a:p>
        </p:txBody>
      </p:sp>
    </p:spTree>
    <p:extLst>
      <p:ext uri="{BB962C8B-B14F-4D97-AF65-F5344CB8AC3E}">
        <p14:creationId xmlns:p14="http://schemas.microsoft.com/office/powerpoint/2010/main" val="193238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a:extLst>
              <a:ext uri="{FF2B5EF4-FFF2-40B4-BE49-F238E27FC236}">
                <a16:creationId xmlns:a16="http://schemas.microsoft.com/office/drawing/2014/main" id="{F2EC3985-F218-465D-A013-5F668C648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575" y="875786"/>
            <a:ext cx="4084816" cy="3176080"/>
          </a:xfrm>
          <a:prstGeom prst="rect">
            <a:avLst/>
          </a:prstGeom>
        </p:spPr>
      </p:pic>
      <p:sp>
        <p:nvSpPr>
          <p:cNvPr id="3" name="Text Placeholder 2"/>
          <p:cNvSpPr>
            <a:spLocks noGrp="1"/>
          </p:cNvSpPr>
          <p:nvPr>
            <p:ph idx="1"/>
          </p:nvPr>
        </p:nvSpPr>
        <p:spPr>
          <a:xfrm>
            <a:off x="251132" y="1397026"/>
            <a:ext cx="9621738" cy="5322479"/>
          </a:xfrm>
        </p:spPr>
        <p:txBody>
          <a:bodyPr>
            <a:noAutofit/>
          </a:bodyPr>
          <a:lstStyle/>
          <a:p>
            <a:pPr marL="457200" lvl="0" indent="-457200" fontAlgn="base">
              <a:spcBef>
                <a:spcPct val="0"/>
              </a:spcBef>
              <a:spcAft>
                <a:spcPct val="0"/>
              </a:spcAft>
              <a:buClrTx/>
              <a:buFont typeface="Arial" panose="020B0604020202020204" pitchFamily="34" charset="0"/>
              <a:buChar char="•"/>
            </a:pPr>
            <a:r>
              <a:rPr lang="en-US" sz="3200" dirty="0">
                <a:latin typeface="Calibri" panose="020F0502020204030204" pitchFamily="34" charset="0"/>
                <a:cs typeface="Arial" charset="0"/>
              </a:rPr>
              <a:t>What are Pests?</a:t>
            </a:r>
          </a:p>
          <a:p>
            <a:pPr marL="984250" lvl="2" indent="-446088" fontAlgn="base">
              <a:spcBef>
                <a:spcPct val="0"/>
              </a:spcBef>
              <a:spcAft>
                <a:spcPct val="0"/>
              </a:spcAft>
              <a:buClrTx/>
              <a:buFont typeface="Courier New" panose="02070309020205020404" pitchFamily="49" charset="0"/>
              <a:buChar char="o"/>
            </a:pPr>
            <a:r>
              <a:rPr lang="en-US" sz="2800" dirty="0">
                <a:latin typeface="Calibri" panose="020F0502020204030204" pitchFamily="34" charset="0"/>
                <a:cs typeface="Arial" charset="0"/>
              </a:rPr>
              <a:t>Pests are animals or insects that can</a:t>
            </a:r>
          </a:p>
          <a:p>
            <a:pPr marL="984250" lvl="2" indent="0" fontAlgn="base">
              <a:spcBef>
                <a:spcPct val="0"/>
              </a:spcBef>
              <a:spcAft>
                <a:spcPct val="0"/>
              </a:spcAft>
              <a:buClrTx/>
              <a:buNone/>
            </a:pPr>
            <a:r>
              <a:rPr lang="en-US" sz="2800" dirty="0">
                <a:latin typeface="Calibri" panose="020F0502020204030204" pitchFamily="34" charset="0"/>
                <a:cs typeface="Arial" charset="0"/>
              </a:rPr>
              <a:t>contaminate food and make people sick or </a:t>
            </a:r>
          </a:p>
          <a:p>
            <a:pPr marL="984250" lvl="2" indent="0" fontAlgn="base">
              <a:spcBef>
                <a:spcPct val="0"/>
              </a:spcBef>
              <a:spcAft>
                <a:spcPct val="0"/>
              </a:spcAft>
              <a:buClrTx/>
              <a:buNone/>
            </a:pPr>
            <a:r>
              <a:rPr lang="en-US" sz="2800" dirty="0">
                <a:latin typeface="Calibri" panose="020F0502020204030204" pitchFamily="34" charset="0"/>
                <a:cs typeface="Arial" charset="0"/>
              </a:rPr>
              <a:t>bite or sting workers and customers</a:t>
            </a:r>
          </a:p>
          <a:p>
            <a:pPr marL="457200" lvl="0" indent="-457200" fontAlgn="base">
              <a:spcBef>
                <a:spcPct val="0"/>
              </a:spcBef>
              <a:spcAft>
                <a:spcPct val="0"/>
              </a:spcAft>
              <a:buClrTx/>
              <a:buFont typeface="Arial" panose="020B0604020202020204" pitchFamily="34" charset="0"/>
              <a:buChar char="•"/>
            </a:pPr>
            <a:r>
              <a:rPr lang="en-US" sz="3200" dirty="0">
                <a:latin typeface="Calibri" panose="020F0502020204030204" pitchFamily="34" charset="0"/>
                <a:cs typeface="Arial" charset="0"/>
              </a:rPr>
              <a:t>Examples?</a:t>
            </a:r>
          </a:p>
          <a:p>
            <a:pPr marL="984250" lvl="1" indent="-446088" fontAlgn="base">
              <a:spcBef>
                <a:spcPct val="0"/>
              </a:spcBef>
              <a:spcAft>
                <a:spcPct val="0"/>
              </a:spcAft>
              <a:buClrTx/>
              <a:buFont typeface="Courier New" panose="02070309020205020404" pitchFamily="49" charset="0"/>
              <a:buChar char="o"/>
            </a:pPr>
            <a:r>
              <a:rPr lang="en-US" sz="2800" dirty="0">
                <a:solidFill>
                  <a:srgbClr val="455F51"/>
                </a:solidFill>
                <a:latin typeface="Calibri" panose="020F0502020204030204" pitchFamily="34" charset="0"/>
                <a:cs typeface="Arial" charset="0"/>
              </a:rPr>
              <a:t>Rodents:  rats and mice</a:t>
            </a:r>
          </a:p>
          <a:p>
            <a:pPr marL="984250" lvl="1" indent="-446088" fontAlgn="base">
              <a:spcBef>
                <a:spcPct val="0"/>
              </a:spcBef>
              <a:spcAft>
                <a:spcPct val="0"/>
              </a:spcAft>
              <a:buClrTx/>
              <a:buFont typeface="Courier New" panose="02070309020205020404" pitchFamily="49" charset="0"/>
              <a:buChar char="o"/>
            </a:pPr>
            <a:r>
              <a:rPr lang="en-US" sz="2800" dirty="0">
                <a:solidFill>
                  <a:srgbClr val="455F51"/>
                </a:solidFill>
                <a:latin typeface="Calibri" panose="020F0502020204030204" pitchFamily="34" charset="0"/>
                <a:cs typeface="Arial" charset="0"/>
              </a:rPr>
              <a:t>Insects:  flies, cockroaches, beetles, ants, wasps, bees, and various insects that can be found in stored products</a:t>
            </a:r>
          </a:p>
          <a:p>
            <a:pPr marL="984250" lvl="1" indent="-446088" fontAlgn="base">
              <a:spcBef>
                <a:spcPct val="0"/>
              </a:spcBef>
              <a:spcAft>
                <a:spcPct val="0"/>
              </a:spcAft>
              <a:buClrTx/>
              <a:buFont typeface="Courier New" panose="02070309020205020404" pitchFamily="49" charset="0"/>
              <a:buChar char="o"/>
            </a:pPr>
            <a:r>
              <a:rPr lang="en-US" sz="2800" dirty="0">
                <a:solidFill>
                  <a:srgbClr val="455F51"/>
                </a:solidFill>
                <a:latin typeface="Calibri" panose="020F0502020204030204" pitchFamily="34" charset="0"/>
                <a:cs typeface="Arial" charset="0"/>
              </a:rPr>
              <a:t>Birds:  pigeons</a:t>
            </a:r>
          </a:p>
          <a:p>
            <a:pPr marL="446088" indent="-446088">
              <a:buClr>
                <a:schemeClr val="accent3">
                  <a:lumMod val="50000"/>
                </a:schemeClr>
              </a:buClr>
            </a:pPr>
            <a:r>
              <a:rPr lang="en-US" sz="3200" dirty="0"/>
              <a:t>Guam Food Code prohibits animals in establishments, except service animals</a:t>
            </a:r>
          </a:p>
        </p:txBody>
      </p:sp>
      <p:sp>
        <p:nvSpPr>
          <p:cNvPr id="10" name="Title 1">
            <a:extLst>
              <a:ext uri="{FF2B5EF4-FFF2-40B4-BE49-F238E27FC236}">
                <a16:creationId xmlns:a16="http://schemas.microsoft.com/office/drawing/2014/main" id="{753E6BD3-F466-401C-9195-D37D13F080A6}"/>
              </a:ext>
            </a:extLst>
          </p:cNvPr>
          <p:cNvSpPr>
            <a:spLocks noGrp="1"/>
          </p:cNvSpPr>
          <p:nvPr>
            <p:ph type="title"/>
          </p:nvPr>
        </p:nvSpPr>
        <p:spPr>
          <a:xfrm>
            <a:off x="609600" y="411260"/>
            <a:ext cx="10972800" cy="1066800"/>
          </a:xfrm>
        </p:spPr>
        <p:txBody>
          <a:bodyPr>
            <a:normAutofit/>
          </a:bodyPr>
          <a:lstStyle/>
          <a:p>
            <a:r>
              <a:rPr lang="en-US" sz="4500" dirty="0"/>
              <a:t>Lesson 9: </a:t>
            </a:r>
            <a:r>
              <a:rPr lang="en-US" sz="4500" b="1" dirty="0"/>
              <a:t>Pest Control</a:t>
            </a:r>
          </a:p>
        </p:txBody>
      </p:sp>
    </p:spTree>
    <p:extLst>
      <p:ext uri="{BB962C8B-B14F-4D97-AF65-F5344CB8AC3E}">
        <p14:creationId xmlns:p14="http://schemas.microsoft.com/office/powerpoint/2010/main" val="1531528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09600" y="1582533"/>
            <a:ext cx="10972800" cy="4361067"/>
          </a:xfrm>
        </p:spPr>
        <p:txBody>
          <a:bodyPr>
            <a:normAutofit/>
          </a:bodyPr>
          <a:lstStyle/>
          <a:p>
            <a:pPr marL="0" lvl="0" indent="0" fontAlgn="base">
              <a:spcBef>
                <a:spcPct val="0"/>
              </a:spcBef>
              <a:spcAft>
                <a:spcPct val="0"/>
              </a:spcAft>
              <a:buClrTx/>
              <a:buNone/>
            </a:pPr>
            <a:r>
              <a:rPr lang="en-US" sz="3800" dirty="0">
                <a:latin typeface="Calibri" panose="020F0502020204030204" pitchFamily="34" charset="0"/>
                <a:cs typeface="Arial" charset="0"/>
              </a:rPr>
              <a:t>How to prevent and control pests:</a:t>
            </a:r>
          </a:p>
          <a:p>
            <a:pPr marL="1014984" lvl="2" indent="-457200" fontAlgn="base">
              <a:spcBef>
                <a:spcPct val="0"/>
              </a:spcBef>
              <a:spcAft>
                <a:spcPct val="0"/>
              </a:spcAft>
              <a:buClrTx/>
              <a:buFont typeface="Arial" panose="020B0604020202020204" pitchFamily="34" charset="0"/>
              <a:buChar char="•"/>
            </a:pPr>
            <a:r>
              <a:rPr lang="en-US" sz="3800" dirty="0">
                <a:latin typeface="Calibri" panose="020F0502020204030204" pitchFamily="34" charset="0"/>
                <a:cs typeface="Arial" charset="0"/>
              </a:rPr>
              <a:t>Pest-proofing the establishment and surroundings</a:t>
            </a:r>
          </a:p>
          <a:p>
            <a:pPr marL="1014984" lvl="2" indent="-457200" fontAlgn="base">
              <a:spcBef>
                <a:spcPct val="0"/>
              </a:spcBef>
              <a:spcAft>
                <a:spcPct val="0"/>
              </a:spcAft>
              <a:buClrTx/>
              <a:buFont typeface="Arial" panose="020B0604020202020204" pitchFamily="34" charset="0"/>
              <a:buChar char="•"/>
            </a:pPr>
            <a:r>
              <a:rPr lang="en-US" sz="3800" dirty="0">
                <a:latin typeface="Calibri" panose="020F0502020204030204" pitchFamily="34" charset="0"/>
                <a:cs typeface="Arial" charset="0"/>
              </a:rPr>
              <a:t>Install insect screens</a:t>
            </a:r>
          </a:p>
          <a:p>
            <a:pPr marL="1014984" lvl="2" indent="-457200" fontAlgn="base">
              <a:spcBef>
                <a:spcPct val="0"/>
              </a:spcBef>
              <a:spcAft>
                <a:spcPct val="0"/>
              </a:spcAft>
              <a:buClrTx/>
              <a:buFont typeface="Arial" panose="020B0604020202020204" pitchFamily="34" charset="0"/>
              <a:buChar char="•"/>
            </a:pPr>
            <a:r>
              <a:rPr lang="en-US" sz="3800" dirty="0">
                <a:latin typeface="Calibri" panose="020F0502020204030204" pitchFamily="34" charset="0"/>
                <a:cs typeface="Arial" charset="0"/>
              </a:rPr>
              <a:t>Good sanitation</a:t>
            </a:r>
          </a:p>
          <a:p>
            <a:pPr marL="1014984" lvl="2" indent="-457200" fontAlgn="base">
              <a:spcBef>
                <a:spcPct val="0"/>
              </a:spcBef>
              <a:spcAft>
                <a:spcPct val="0"/>
              </a:spcAft>
              <a:buClrTx/>
              <a:buFont typeface="Arial" panose="020B0604020202020204" pitchFamily="34" charset="0"/>
              <a:buChar char="•"/>
            </a:pPr>
            <a:r>
              <a:rPr lang="en-US" sz="3800" dirty="0">
                <a:latin typeface="Calibri" panose="020F0502020204030204" pitchFamily="34" charset="0"/>
                <a:cs typeface="Arial" charset="0"/>
              </a:rPr>
              <a:t>Hire professional pest control service</a:t>
            </a:r>
          </a:p>
          <a:p>
            <a:pPr marL="1014984" lvl="2" indent="-457200" fontAlgn="base">
              <a:spcBef>
                <a:spcPct val="0"/>
              </a:spcBef>
              <a:spcAft>
                <a:spcPct val="0"/>
              </a:spcAft>
              <a:buClrTx/>
              <a:buFont typeface="Arial" panose="020B0604020202020204" pitchFamily="34" charset="0"/>
              <a:buChar char="•"/>
            </a:pPr>
            <a:r>
              <a:rPr lang="en-US" sz="3800" dirty="0">
                <a:latin typeface="Calibri" panose="020F0502020204030204" pitchFamily="34" charset="0"/>
                <a:cs typeface="Arial" charset="0"/>
              </a:rPr>
              <a:t>Inspecting food premises regularly </a:t>
            </a:r>
          </a:p>
          <a:p>
            <a:pPr marL="109728" indent="0">
              <a:buNone/>
            </a:pPr>
            <a:endParaRPr lang="en-US" sz="3200" dirty="0"/>
          </a:p>
        </p:txBody>
      </p:sp>
      <p:sp>
        <p:nvSpPr>
          <p:cNvPr id="10" name="Title 1">
            <a:extLst>
              <a:ext uri="{FF2B5EF4-FFF2-40B4-BE49-F238E27FC236}">
                <a16:creationId xmlns:a16="http://schemas.microsoft.com/office/drawing/2014/main" id="{90B5D3AD-747C-4C46-8558-E324BB9BA355}"/>
              </a:ext>
            </a:extLst>
          </p:cNvPr>
          <p:cNvSpPr>
            <a:spLocks noGrp="1"/>
          </p:cNvSpPr>
          <p:nvPr>
            <p:ph type="title"/>
          </p:nvPr>
        </p:nvSpPr>
        <p:spPr>
          <a:xfrm>
            <a:off x="501837" y="515733"/>
            <a:ext cx="10972800" cy="1066800"/>
          </a:xfrm>
        </p:spPr>
        <p:txBody>
          <a:bodyPr>
            <a:normAutofit/>
          </a:bodyPr>
          <a:lstStyle/>
          <a:p>
            <a:r>
              <a:rPr lang="en-US" sz="4500" dirty="0"/>
              <a:t>Lesson 9: </a:t>
            </a:r>
            <a:r>
              <a:rPr lang="en-US" sz="4500" b="1" dirty="0"/>
              <a:t>Pest Control </a:t>
            </a:r>
            <a:r>
              <a:rPr lang="en-US" sz="3200" b="1" dirty="0"/>
              <a:t>(cont.)</a:t>
            </a:r>
          </a:p>
        </p:txBody>
      </p:sp>
    </p:spTree>
    <p:extLst>
      <p:ext uri="{BB962C8B-B14F-4D97-AF65-F5344CB8AC3E}">
        <p14:creationId xmlns:p14="http://schemas.microsoft.com/office/powerpoint/2010/main" val="1570976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4F8E7-B5B4-4284-B6B3-C910B0370998}"/>
              </a:ext>
            </a:extLst>
          </p:cNvPr>
          <p:cNvSpPr>
            <a:spLocks noGrp="1"/>
          </p:cNvSpPr>
          <p:nvPr>
            <p:ph type="title"/>
          </p:nvPr>
        </p:nvSpPr>
        <p:spPr>
          <a:xfrm>
            <a:off x="609600" y="424544"/>
            <a:ext cx="10972800" cy="508517"/>
          </a:xfrm>
        </p:spPr>
        <p:txBody>
          <a:bodyPr>
            <a:normAutofit fontScale="90000"/>
          </a:bodyPr>
          <a:lstStyle/>
          <a:p>
            <a:pPr algn="ctr"/>
            <a:r>
              <a:rPr lang="en-US" b="1" dirty="0"/>
              <a:t>SUMMARY</a:t>
            </a:r>
          </a:p>
        </p:txBody>
      </p:sp>
      <p:sp>
        <p:nvSpPr>
          <p:cNvPr id="3" name="Content Placeholder 2">
            <a:extLst>
              <a:ext uri="{FF2B5EF4-FFF2-40B4-BE49-F238E27FC236}">
                <a16:creationId xmlns:a16="http://schemas.microsoft.com/office/drawing/2014/main" id="{AE3A0CE7-60B9-4586-A4B7-6AE80B1C1C9E}"/>
              </a:ext>
            </a:extLst>
          </p:cNvPr>
          <p:cNvSpPr>
            <a:spLocks noGrp="1"/>
          </p:cNvSpPr>
          <p:nvPr>
            <p:ph idx="1"/>
          </p:nvPr>
        </p:nvSpPr>
        <p:spPr>
          <a:xfrm>
            <a:off x="1" y="933061"/>
            <a:ext cx="12192000" cy="5924939"/>
          </a:xfrm>
        </p:spPr>
        <p:txBody>
          <a:bodyPr>
            <a:normAutofit lnSpcReduction="10000"/>
          </a:bodyPr>
          <a:lstStyle/>
          <a:p>
            <a:pPr marL="365125" indent="-273050" algn="just"/>
            <a:r>
              <a:rPr lang="en-US" dirty="0"/>
              <a:t>You must have a valid Health Certificate to work</a:t>
            </a:r>
          </a:p>
          <a:p>
            <a:pPr marL="365125" indent="-273050" algn="just"/>
            <a:r>
              <a:rPr lang="en-US" dirty="0"/>
              <a:t>Most foodborne illnesses are caused by germs (biological contaminant)</a:t>
            </a:r>
          </a:p>
          <a:p>
            <a:pPr marL="365125" indent="-273050" algn="just"/>
            <a:r>
              <a:rPr lang="en-US" dirty="0"/>
              <a:t>Germs grow well in potentially hazardous foods so these foods require proper handling, storage, cooking, and preparation because they can cause foodborne illness</a:t>
            </a:r>
          </a:p>
          <a:p>
            <a:pPr marL="365125" indent="-273050" algn="just"/>
            <a:r>
              <a:rPr lang="en-US" dirty="0"/>
              <a:t>Using proper hot and cold temperatures for cooking and storing food is important to prevent germs from causing foodborne illness</a:t>
            </a:r>
          </a:p>
          <a:p>
            <a:pPr marL="365125" indent="-273050" algn="just"/>
            <a:r>
              <a:rPr lang="en-US" dirty="0"/>
              <a:t>Food-handlers must prevent cross-contamination of food</a:t>
            </a:r>
          </a:p>
          <a:p>
            <a:pPr marL="365125" indent="-273050" algn="just"/>
            <a:r>
              <a:rPr lang="en-US" dirty="0"/>
              <a:t>Food-handlers must be clean and practice clean behavior</a:t>
            </a:r>
          </a:p>
          <a:p>
            <a:pPr marL="365125" indent="-273050" algn="just"/>
            <a:r>
              <a:rPr lang="en-US" dirty="0"/>
              <a:t>Only use food from “approved sources”</a:t>
            </a:r>
          </a:p>
          <a:p>
            <a:pPr marL="365125" indent="-273050" algn="just"/>
            <a:r>
              <a:rPr lang="en-US" dirty="0"/>
              <a:t>Date marking is required for PHF &amp; RTE foods; must be sold or discarded within 7 days</a:t>
            </a:r>
          </a:p>
          <a:p>
            <a:pPr marL="365125" indent="-273050" algn="just"/>
            <a:r>
              <a:rPr lang="en-US" dirty="0"/>
              <a:t>Pest control is important to prevent animals and insects from contaminating foods</a:t>
            </a:r>
          </a:p>
        </p:txBody>
      </p:sp>
    </p:spTree>
    <p:extLst>
      <p:ext uri="{BB962C8B-B14F-4D97-AF65-F5344CB8AC3E}">
        <p14:creationId xmlns:p14="http://schemas.microsoft.com/office/powerpoint/2010/main" val="1173244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and Evaluation</a:t>
            </a:r>
          </a:p>
        </p:txBody>
      </p:sp>
      <p:sp>
        <p:nvSpPr>
          <p:cNvPr id="3" name="Content Placeholder 2"/>
          <p:cNvSpPr>
            <a:spLocks noGrp="1"/>
          </p:cNvSpPr>
          <p:nvPr>
            <p:ph idx="1"/>
          </p:nvPr>
        </p:nvSpPr>
        <p:spPr>
          <a:xfrm>
            <a:off x="609600" y="2913453"/>
            <a:ext cx="10972800" cy="4325112"/>
          </a:xfrm>
        </p:spPr>
        <p:txBody>
          <a:bodyPr/>
          <a:lstStyle/>
          <a:p>
            <a:pPr marL="109728" indent="0">
              <a:buNone/>
            </a:pPr>
            <a:r>
              <a:rPr lang="en-US" sz="6000" dirty="0"/>
              <a:t>Any Questions Before The Test?</a:t>
            </a:r>
          </a:p>
          <a:p>
            <a:pPr marL="109728" indent="0">
              <a:buNone/>
            </a:pPr>
            <a:endParaRPr lang="en-US" dirty="0"/>
          </a:p>
        </p:txBody>
      </p:sp>
    </p:spTree>
    <p:extLst>
      <p:ext uri="{BB962C8B-B14F-4D97-AF65-F5344CB8AC3E}">
        <p14:creationId xmlns:p14="http://schemas.microsoft.com/office/powerpoint/2010/main" val="3146982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DE0EA7E-20C3-48FB-9527-9298A01D808E}"/>
              </a:ext>
            </a:extLst>
          </p:cNvPr>
          <p:cNvSpPr>
            <a:spLocks noGrp="1"/>
          </p:cNvSpPr>
          <p:nvPr>
            <p:ph type="sldNum" sz="quarter" idx="12"/>
          </p:nvPr>
        </p:nvSpPr>
        <p:spPr/>
        <p:txBody>
          <a:bodyPr/>
          <a:lstStyle/>
          <a:p>
            <a:fld id="{401CF334-2D5C-4859-84A6-CA7E6E43FAEB}" type="slidenum">
              <a:rPr lang="en-US" smtClean="0"/>
              <a:t>66</a:t>
            </a:fld>
            <a:endParaRPr lang="en-US" dirty="0"/>
          </a:p>
        </p:txBody>
      </p:sp>
      <p:sp>
        <p:nvSpPr>
          <p:cNvPr id="5" name="Title 1">
            <a:extLst>
              <a:ext uri="{FF2B5EF4-FFF2-40B4-BE49-F238E27FC236}">
                <a16:creationId xmlns:a16="http://schemas.microsoft.com/office/drawing/2014/main" id="{6336637D-95AA-44FE-9720-0FA2EC6BEE85}"/>
              </a:ext>
            </a:extLst>
          </p:cNvPr>
          <p:cNvSpPr txBox="1">
            <a:spLocks/>
          </p:cNvSpPr>
          <p:nvPr/>
        </p:nvSpPr>
        <p:spPr>
          <a:xfrm>
            <a:off x="598714" y="603751"/>
            <a:ext cx="11277600" cy="2444249"/>
          </a:xfrm>
          <a:prstGeom prst="rect">
            <a:avLst/>
          </a:prstGeom>
        </p:spPr>
        <p:txBody>
          <a:bodyPr vert="horz" anchor="ctr">
            <a:normAutofit/>
          </a:bodyPr>
          <a:lstStyle>
            <a:lvl1pPr algn="l" rtl="0" eaLnBrk="1" latinLnBrk="0" hangingPunct="1">
              <a:spcBef>
                <a:spcPct val="0"/>
              </a:spcBef>
              <a:buNone/>
              <a:defRPr kumimoji="0" sz="4400" kern="1200">
                <a:solidFill>
                  <a:schemeClr val="bg1"/>
                </a:solidFill>
                <a:latin typeface="+mj-lt"/>
                <a:ea typeface="+mj-ea"/>
                <a:cs typeface="+mj-cs"/>
              </a:defRPr>
            </a:lvl1pPr>
          </a:lstStyle>
          <a:p>
            <a:pPr algn="ctr"/>
            <a:r>
              <a:rPr lang="en-US" sz="6600" dirty="0"/>
              <a:t>Health Certificate Interim Test</a:t>
            </a:r>
            <a:endParaRPr lang="en-US" sz="6600" b="1" dirty="0"/>
          </a:p>
        </p:txBody>
      </p:sp>
    </p:spTree>
    <p:extLst>
      <p:ext uri="{BB962C8B-B14F-4D97-AF65-F5344CB8AC3E}">
        <p14:creationId xmlns:p14="http://schemas.microsoft.com/office/powerpoint/2010/main" val="2317489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AFEDC3-EEF4-4DB4-900C-2BA4EDD50E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9" t="3051" r="3676" b="7595"/>
          <a:stretch/>
        </p:blipFill>
        <p:spPr>
          <a:xfrm>
            <a:off x="0" y="0"/>
            <a:ext cx="5185317" cy="6858000"/>
          </a:xfrm>
          <a:prstGeom prst="rect">
            <a:avLst/>
          </a:prstGeom>
        </p:spPr>
      </p:pic>
      <p:sp>
        <p:nvSpPr>
          <p:cNvPr id="2" name="Title 1"/>
          <p:cNvSpPr>
            <a:spLocks noGrp="1"/>
          </p:cNvSpPr>
          <p:nvPr>
            <p:ph type="title"/>
          </p:nvPr>
        </p:nvSpPr>
        <p:spPr>
          <a:xfrm>
            <a:off x="511895" y="347226"/>
            <a:ext cx="11176000" cy="1069848"/>
          </a:xfrm>
        </p:spPr>
        <p:txBody>
          <a:bodyPr/>
          <a:lstStyle/>
          <a:p>
            <a:pPr algn="r"/>
            <a:r>
              <a:rPr lang="en-US" dirty="0"/>
              <a:t>Test Directions</a:t>
            </a:r>
          </a:p>
        </p:txBody>
      </p:sp>
      <p:sp>
        <p:nvSpPr>
          <p:cNvPr id="13" name="TextBox 12">
            <a:extLst>
              <a:ext uri="{FF2B5EF4-FFF2-40B4-BE49-F238E27FC236}">
                <a16:creationId xmlns:a16="http://schemas.microsoft.com/office/drawing/2014/main" id="{5A437C35-7A21-4662-907B-F084154661C0}"/>
              </a:ext>
            </a:extLst>
          </p:cNvPr>
          <p:cNvSpPr txBox="1"/>
          <p:nvPr/>
        </p:nvSpPr>
        <p:spPr>
          <a:xfrm>
            <a:off x="5586762" y="1207048"/>
            <a:ext cx="6093344" cy="5678478"/>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sz="2600" b="1" dirty="0"/>
              <a:t>WRITE THE TEST NUMBER IN THE TEST NO SPACE.</a:t>
            </a:r>
          </a:p>
          <a:p>
            <a:pPr marL="285750" indent="-285750">
              <a:spcAft>
                <a:spcPts val="500"/>
              </a:spcAft>
              <a:buFont typeface="Arial" panose="020B0604020202020204" pitchFamily="34" charset="0"/>
              <a:buChar char="•"/>
            </a:pPr>
            <a:r>
              <a:rPr lang="en-US" sz="2600" b="1" dirty="0"/>
              <a:t>DO NOT WRITE IN THE TEST</a:t>
            </a:r>
          </a:p>
          <a:p>
            <a:pPr marL="285750" indent="-285750">
              <a:spcAft>
                <a:spcPts val="500"/>
              </a:spcAft>
              <a:buFont typeface="Arial" panose="020B0604020202020204" pitchFamily="34" charset="0"/>
              <a:buChar char="•"/>
            </a:pPr>
            <a:r>
              <a:rPr lang="en-US" sz="2600" b="1" dirty="0"/>
              <a:t>READ EACH QUESTION CAREFULLY AND CHOOSE ONLY ONE ANSWER AND FILL IN THE CIRCLE.</a:t>
            </a:r>
          </a:p>
          <a:p>
            <a:pPr>
              <a:spcAft>
                <a:spcPts val="500"/>
              </a:spcAft>
            </a:pPr>
            <a:endParaRPr lang="en-US" sz="2600" b="1" dirty="0"/>
          </a:p>
          <a:p>
            <a:pPr marL="285750" indent="-285750">
              <a:spcAft>
                <a:spcPts val="500"/>
              </a:spcAft>
              <a:buFont typeface="Arial" panose="020B0604020202020204" pitchFamily="34" charset="0"/>
              <a:buChar char="•"/>
            </a:pPr>
            <a:r>
              <a:rPr lang="en-US" sz="2600" b="1" dirty="0"/>
              <a:t>GRADED, 70% OR HIGHER TO PASS.  70% = 7 MISTAKES.</a:t>
            </a:r>
          </a:p>
          <a:p>
            <a:pPr marL="285750" indent="-285750">
              <a:spcAft>
                <a:spcPts val="500"/>
              </a:spcAft>
              <a:buFont typeface="Arial" panose="020B0604020202020204" pitchFamily="34" charset="0"/>
              <a:buChar char="•"/>
            </a:pPr>
            <a:r>
              <a:rPr lang="en-US" sz="2600" b="1" dirty="0"/>
              <a:t>CELLPHONES AND MANUALS MUST BE PUT AWAY.</a:t>
            </a:r>
          </a:p>
          <a:p>
            <a:pPr marL="285750" indent="-285750">
              <a:spcAft>
                <a:spcPts val="500"/>
              </a:spcAft>
              <a:buFont typeface="Arial" panose="020B0604020202020204" pitchFamily="34" charset="0"/>
              <a:buChar char="•"/>
            </a:pPr>
            <a:r>
              <a:rPr lang="en-US" sz="2600" b="1" dirty="0"/>
              <a:t>DO NOT LOOK AT YOUR NEIGHBORS ANSWER SHEET.</a:t>
            </a:r>
          </a:p>
        </p:txBody>
      </p:sp>
      <p:sp>
        <p:nvSpPr>
          <p:cNvPr id="9" name="Arrow: Right 8">
            <a:extLst>
              <a:ext uri="{FF2B5EF4-FFF2-40B4-BE49-F238E27FC236}">
                <a16:creationId xmlns:a16="http://schemas.microsoft.com/office/drawing/2014/main" id="{90C3D996-BF73-4D1F-B387-32FB4906D37C}"/>
              </a:ext>
            </a:extLst>
          </p:cNvPr>
          <p:cNvSpPr/>
          <p:nvPr/>
        </p:nvSpPr>
        <p:spPr>
          <a:xfrm rot="10800000" flipV="1">
            <a:off x="5117002" y="556463"/>
            <a:ext cx="2086686" cy="860611"/>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TEST NUMBER</a:t>
            </a:r>
          </a:p>
        </p:txBody>
      </p:sp>
      <p:pic>
        <p:nvPicPr>
          <p:cNvPr id="14" name="Picture 2">
            <a:extLst>
              <a:ext uri="{FF2B5EF4-FFF2-40B4-BE49-F238E27FC236}">
                <a16:creationId xmlns:a16="http://schemas.microsoft.com/office/drawing/2014/main" id="{9372CD61-8C40-46CA-A9EA-719AEDF365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23" t="34059" r="17018" b="32971"/>
          <a:stretch/>
        </p:blipFill>
        <p:spPr bwMode="auto">
          <a:xfrm>
            <a:off x="5925901" y="3667365"/>
            <a:ext cx="4477872" cy="48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036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418" y="635704"/>
            <a:ext cx="10844981" cy="1066800"/>
          </a:xfrm>
        </p:spPr>
        <p:txBody>
          <a:bodyPr/>
          <a:lstStyle/>
          <a:p>
            <a:r>
              <a:rPr lang="en-US" dirty="0"/>
              <a:t>Thank You!</a:t>
            </a:r>
          </a:p>
        </p:txBody>
      </p:sp>
      <p:pic>
        <p:nvPicPr>
          <p:cNvPr id="4" name="Picture 7" descr="DEH%20LOGO1%20final%20approved%20%282%29">
            <a:extLst>
              <a:ext uri="{FF2B5EF4-FFF2-40B4-BE49-F238E27FC236}">
                <a16:creationId xmlns:a16="http://schemas.microsoft.com/office/drawing/2014/main" id="{712771E9-3278-46ED-B191-0D59A2FFBC38}"/>
              </a:ext>
            </a:extLst>
          </p:cNvP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9016674" y="4402598"/>
            <a:ext cx="2251975" cy="2281014"/>
          </a:xfrm>
          <a:prstGeom prst="rect">
            <a:avLst/>
          </a:prstGeom>
          <a:noFill/>
          <a:ln w="9525">
            <a:noFill/>
            <a:miter lim="800000"/>
            <a:headEnd/>
            <a:tailEnd/>
          </a:ln>
        </p:spPr>
      </p:pic>
      <p:pic>
        <p:nvPicPr>
          <p:cNvPr id="5" name="Picture 4">
            <a:extLst>
              <a:ext uri="{FF2B5EF4-FFF2-40B4-BE49-F238E27FC236}">
                <a16:creationId xmlns:a16="http://schemas.microsoft.com/office/drawing/2014/main" id="{4A586173-2350-40B9-9DF0-511EC5A50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928" y="899782"/>
            <a:ext cx="3863469" cy="3238738"/>
          </a:xfrm>
          <a:prstGeom prst="rect">
            <a:avLst/>
          </a:prstGeom>
        </p:spPr>
      </p:pic>
      <p:sp>
        <p:nvSpPr>
          <p:cNvPr id="9" name="Content Placeholder 8">
            <a:extLst>
              <a:ext uri="{FF2B5EF4-FFF2-40B4-BE49-F238E27FC236}">
                <a16:creationId xmlns:a16="http://schemas.microsoft.com/office/drawing/2014/main" id="{BB33F32A-C019-4BC8-81A3-6F55F1F69658}"/>
              </a:ext>
            </a:extLst>
          </p:cNvPr>
          <p:cNvSpPr>
            <a:spLocks noGrp="1"/>
          </p:cNvSpPr>
          <p:nvPr>
            <p:ph idx="1"/>
          </p:nvPr>
        </p:nvSpPr>
        <p:spPr>
          <a:xfrm>
            <a:off x="609600" y="1551334"/>
            <a:ext cx="10972800" cy="4325112"/>
          </a:xfrm>
        </p:spPr>
        <p:txBody>
          <a:bodyPr/>
          <a:lstStyle/>
          <a:p>
            <a:pPr marL="176213" indent="0">
              <a:buNone/>
              <a:defRPr/>
            </a:pPr>
            <a:r>
              <a:rPr lang="en-US" b="1" dirty="0">
                <a:solidFill>
                  <a:schemeClr val="accent1">
                    <a:lumMod val="50000"/>
                  </a:schemeClr>
                </a:solidFill>
              </a:rPr>
              <a:t>DIVISION OF ENVIRONMENTAL HEALTH</a:t>
            </a:r>
          </a:p>
          <a:p>
            <a:pPr marL="176213" indent="0">
              <a:buNone/>
              <a:defRPr/>
            </a:pPr>
            <a:r>
              <a:rPr lang="en-US" b="1" dirty="0">
                <a:solidFill>
                  <a:schemeClr val="accent1">
                    <a:lumMod val="50000"/>
                  </a:schemeClr>
                </a:solidFill>
              </a:rPr>
              <a:t>Department of Public Health and Social Services</a:t>
            </a:r>
          </a:p>
          <a:p>
            <a:pPr marL="176213" indent="0">
              <a:buNone/>
              <a:defRPr/>
            </a:pPr>
            <a:r>
              <a:rPr lang="en-US" b="1" dirty="0">
                <a:solidFill>
                  <a:schemeClr val="accent1">
                    <a:lumMod val="50000"/>
                  </a:schemeClr>
                </a:solidFill>
              </a:rPr>
              <a:t>TEL: (671) 922-2533</a:t>
            </a:r>
          </a:p>
          <a:p>
            <a:pPr marL="176213" indent="0">
              <a:buNone/>
              <a:defRPr/>
            </a:pPr>
            <a:r>
              <a:rPr lang="en-US" b="1" dirty="0">
                <a:solidFill>
                  <a:schemeClr val="accent1">
                    <a:lumMod val="50000"/>
                  </a:schemeClr>
                </a:solidFill>
              </a:rPr>
              <a:t>FAX: (671) 922-2534</a:t>
            </a:r>
          </a:p>
          <a:p>
            <a:pPr marL="176213" indent="0">
              <a:buNone/>
              <a:defRPr/>
            </a:pPr>
            <a:r>
              <a:rPr lang="en-US" b="1" dirty="0">
                <a:solidFill>
                  <a:schemeClr val="accent1">
                    <a:lumMod val="50000"/>
                  </a:schemeClr>
                </a:solidFill>
              </a:rPr>
              <a:t>EMAIL: dphss-deh@dphss.guam.gov</a:t>
            </a:r>
          </a:p>
          <a:p>
            <a:pPr marL="176213" indent="0">
              <a:buNone/>
              <a:defRPr/>
            </a:pPr>
            <a:r>
              <a:rPr lang="en-US" b="1" dirty="0">
                <a:solidFill>
                  <a:schemeClr val="accent1">
                    <a:lumMod val="50000"/>
                  </a:schemeClr>
                </a:solidFill>
                <a:hlinkClick r:id="rId5">
                  <a:extLst>
                    <a:ext uri="{A12FA001-AC4F-418D-AE19-62706E023703}">
                      <ahyp:hlinkClr xmlns:ahyp="http://schemas.microsoft.com/office/drawing/2018/hyperlinkcolor" val="tx"/>
                    </a:ext>
                  </a:extLst>
                </a:hlinkClick>
              </a:rPr>
              <a:t>www.dphss.guam.gov</a:t>
            </a:r>
            <a:r>
              <a:rPr lang="en-US" b="1" dirty="0">
                <a:solidFill>
                  <a:schemeClr val="accent1">
                    <a:lumMod val="50000"/>
                  </a:schemeClr>
                </a:solidFill>
              </a:rPr>
              <a:t> </a:t>
            </a:r>
          </a:p>
        </p:txBody>
      </p:sp>
    </p:spTree>
    <p:extLst>
      <p:ext uri="{BB962C8B-B14F-4D97-AF65-F5344CB8AC3E}">
        <p14:creationId xmlns:p14="http://schemas.microsoft.com/office/powerpoint/2010/main" val="49243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sz="half" idx="1"/>
          </p:nvPr>
        </p:nvSpPr>
        <p:spPr>
          <a:xfrm>
            <a:off x="124287" y="1325580"/>
            <a:ext cx="12067714" cy="5297065"/>
          </a:xfrm>
        </p:spPr>
        <p:txBody>
          <a:bodyPr>
            <a:noAutofit/>
          </a:bodyPr>
          <a:lstStyle/>
          <a:p>
            <a:pPr marL="342900" lvl="0" indent="-342900" fontAlgn="base">
              <a:spcBef>
                <a:spcPct val="20000"/>
              </a:spcBef>
              <a:spcAft>
                <a:spcPct val="0"/>
              </a:spcAft>
              <a:buClr>
                <a:srgbClr val="000000"/>
              </a:buClr>
              <a:buFont typeface="Wingdings" pitchFamily="2" charset="2"/>
              <a:buChar char="§"/>
            </a:pPr>
            <a:r>
              <a:rPr lang="en-US" sz="2800" kern="0" dirty="0">
                <a:latin typeface="Calibri" panose="020F0502020204030204" pitchFamily="34" charset="0"/>
              </a:rPr>
              <a:t>Consuming contaminated food.</a:t>
            </a:r>
          </a:p>
          <a:p>
            <a:pPr marL="342900" lvl="0" indent="-342900" fontAlgn="base">
              <a:spcBef>
                <a:spcPct val="20000"/>
              </a:spcBef>
              <a:spcAft>
                <a:spcPct val="0"/>
              </a:spcAft>
              <a:buClr>
                <a:srgbClr val="000000"/>
              </a:buClr>
              <a:buFont typeface="Wingdings" pitchFamily="2" charset="2"/>
              <a:buChar char="§"/>
            </a:pPr>
            <a:r>
              <a:rPr lang="en-US" sz="2800" kern="0" dirty="0">
                <a:latin typeface="Calibri" panose="020F0502020204030204" pitchFamily="34" charset="0"/>
              </a:rPr>
              <a:t>Contamination can be:</a:t>
            </a:r>
          </a:p>
          <a:p>
            <a:pPr marL="742950" lvl="1" indent="-285750" fontAlgn="base">
              <a:spcBef>
                <a:spcPct val="20000"/>
              </a:spcBef>
              <a:spcAft>
                <a:spcPct val="0"/>
              </a:spcAft>
              <a:buClr>
                <a:srgbClr val="000000"/>
              </a:buClr>
              <a:buSzPct val="70000"/>
              <a:buFont typeface="Wingdings" pitchFamily="2" charset="2"/>
              <a:buChar char="Ø"/>
            </a:pPr>
            <a:r>
              <a:rPr lang="en-US" sz="2800" kern="0" dirty="0">
                <a:latin typeface="Calibri" panose="020F0502020204030204" pitchFamily="34" charset="0"/>
              </a:rPr>
              <a:t>Physical:  When unwanted, nonliving foreign objects gets into food.  (Ex: dirt, hair, glass, etc.)</a:t>
            </a:r>
          </a:p>
          <a:p>
            <a:pPr marL="742950" lvl="1" indent="-285750" fontAlgn="base">
              <a:spcBef>
                <a:spcPct val="20000"/>
              </a:spcBef>
              <a:spcAft>
                <a:spcPct val="0"/>
              </a:spcAft>
              <a:buClr>
                <a:srgbClr val="000000"/>
              </a:buClr>
              <a:buSzPct val="70000"/>
              <a:buFont typeface="Wingdings" pitchFamily="2" charset="2"/>
              <a:buChar char="Ø"/>
            </a:pPr>
            <a:r>
              <a:rPr lang="en-US" sz="2800" kern="0" dirty="0">
                <a:latin typeface="Calibri" panose="020F0502020204030204" pitchFamily="34" charset="0"/>
              </a:rPr>
              <a:t>Chemical:  When unwanted chemicals gets into food. (Ex: cleaners, bug spray, medication, etc.)</a:t>
            </a:r>
          </a:p>
          <a:p>
            <a:pPr marL="742950" lvl="1" indent="-285750" fontAlgn="base">
              <a:spcBef>
                <a:spcPct val="20000"/>
              </a:spcBef>
              <a:spcAft>
                <a:spcPct val="0"/>
              </a:spcAft>
              <a:buClr>
                <a:srgbClr val="000000"/>
              </a:buClr>
              <a:buSzPct val="70000"/>
              <a:buFont typeface="Wingdings" pitchFamily="2" charset="2"/>
              <a:buChar char="Ø"/>
            </a:pPr>
            <a:r>
              <a:rPr lang="en-US" sz="2800" kern="0" dirty="0">
                <a:latin typeface="Calibri" panose="020F0502020204030204" pitchFamily="34" charset="0"/>
              </a:rPr>
              <a:t>Biological:  When harmful living organisms (germs) get into food.  (Ex: bacteria, viruses, parasites, fungi, etc.)</a:t>
            </a:r>
          </a:p>
          <a:p>
            <a:pPr marL="342900" lvl="0" indent="-342900" fontAlgn="base">
              <a:spcBef>
                <a:spcPct val="20000"/>
              </a:spcBef>
              <a:spcAft>
                <a:spcPct val="0"/>
              </a:spcAft>
              <a:buClr>
                <a:srgbClr val="000000"/>
              </a:buClr>
              <a:buFont typeface="Wingdings" pitchFamily="2" charset="2"/>
              <a:buChar char="§"/>
            </a:pPr>
            <a:r>
              <a:rPr lang="en-US" sz="2800" kern="0" dirty="0">
                <a:latin typeface="Calibri" panose="020F0502020204030204" pitchFamily="34" charset="0"/>
              </a:rPr>
              <a:t>Contamination of food can happen:</a:t>
            </a:r>
          </a:p>
          <a:p>
            <a:pPr marL="742950" lvl="1" indent="-285750" fontAlgn="base">
              <a:spcBef>
                <a:spcPct val="20000"/>
              </a:spcBef>
              <a:spcAft>
                <a:spcPct val="0"/>
              </a:spcAft>
              <a:buClr>
                <a:srgbClr val="000000"/>
              </a:buClr>
              <a:buSzPct val="70000"/>
              <a:buFont typeface="Wingdings" pitchFamily="2" charset="2"/>
              <a:buChar char="Ø"/>
            </a:pPr>
            <a:r>
              <a:rPr lang="en-US" sz="2800" kern="0" dirty="0">
                <a:latin typeface="Calibri" panose="020F0502020204030204" pitchFamily="34" charset="0"/>
              </a:rPr>
              <a:t>Anywhere and anytime</a:t>
            </a:r>
          </a:p>
          <a:p>
            <a:pPr marL="342900" lvl="0" indent="-342900" fontAlgn="base">
              <a:spcBef>
                <a:spcPct val="20000"/>
              </a:spcBef>
              <a:spcAft>
                <a:spcPct val="0"/>
              </a:spcAft>
              <a:buClr>
                <a:srgbClr val="000000"/>
              </a:buClr>
              <a:buFont typeface="Wingdings" pitchFamily="2" charset="2"/>
              <a:buChar char="§"/>
            </a:pPr>
            <a:r>
              <a:rPr lang="en-US" sz="2800" kern="0" dirty="0">
                <a:latin typeface="Calibri" panose="020F0502020204030204" pitchFamily="34" charset="0"/>
              </a:rPr>
              <a:t>Your job is to remove the contamination, or prevent the contamination</a:t>
            </a:r>
          </a:p>
          <a:p>
            <a:pPr marL="164528" indent="0" fontAlgn="base">
              <a:spcBef>
                <a:spcPct val="20000"/>
              </a:spcBef>
              <a:spcAft>
                <a:spcPct val="0"/>
              </a:spcAft>
              <a:buSzPct val="70000"/>
              <a:buNone/>
            </a:pPr>
            <a:endParaRPr lang="en-US" sz="2800" kern="0" dirty="0">
              <a:latin typeface="Calibri" panose="020F0502020204030204" pitchFamily="34" charset="0"/>
            </a:endParaRPr>
          </a:p>
          <a:p>
            <a:pPr marL="649224" lvl="1" indent="-192088" fontAlgn="base">
              <a:spcBef>
                <a:spcPct val="20000"/>
              </a:spcBef>
              <a:spcAft>
                <a:spcPct val="0"/>
              </a:spcAft>
              <a:buSzPct val="70000"/>
              <a:buFont typeface="Arial" panose="020B0604020202020204" pitchFamily="34" charset="0"/>
              <a:buChar char="•"/>
            </a:pPr>
            <a:endParaRPr lang="en-US" sz="2800" kern="0" dirty="0">
              <a:latin typeface="Calibri" panose="020F0502020204030204" pitchFamily="34" charset="0"/>
            </a:endParaRPr>
          </a:p>
        </p:txBody>
      </p:sp>
      <p:sp>
        <p:nvSpPr>
          <p:cNvPr id="9" name="Title 1">
            <a:extLst>
              <a:ext uri="{FF2B5EF4-FFF2-40B4-BE49-F238E27FC236}">
                <a16:creationId xmlns:a16="http://schemas.microsoft.com/office/drawing/2014/main" id="{BE645F6F-B93A-4F1F-970F-050659C590E7}"/>
              </a:ext>
            </a:extLst>
          </p:cNvPr>
          <p:cNvSpPr>
            <a:spLocks noGrp="1"/>
          </p:cNvSpPr>
          <p:nvPr>
            <p:ph type="title"/>
          </p:nvPr>
        </p:nvSpPr>
        <p:spPr>
          <a:xfrm>
            <a:off x="634027" y="432619"/>
            <a:ext cx="10972800" cy="892961"/>
          </a:xfrm>
        </p:spPr>
        <p:txBody>
          <a:bodyPr>
            <a:normAutofit/>
          </a:bodyPr>
          <a:lstStyle/>
          <a:p>
            <a:r>
              <a:rPr lang="en-US" dirty="0"/>
              <a:t>Lesson 2: </a:t>
            </a:r>
            <a:r>
              <a:rPr lang="en-US" b="1" dirty="0"/>
              <a:t>Foodborne Illness (cont.)</a:t>
            </a:r>
          </a:p>
        </p:txBody>
      </p:sp>
    </p:spTree>
    <p:extLst>
      <p:ext uri="{BB962C8B-B14F-4D97-AF65-F5344CB8AC3E}">
        <p14:creationId xmlns:p14="http://schemas.microsoft.com/office/powerpoint/2010/main" val="411993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B027D13-2769-4A6E-BFE0-5D581AD1E098}"/>
              </a:ext>
            </a:extLst>
          </p:cNvPr>
          <p:cNvSpPr txBox="1">
            <a:spLocks/>
          </p:cNvSpPr>
          <p:nvPr/>
        </p:nvSpPr>
        <p:spPr bwMode="auto">
          <a:xfrm>
            <a:off x="609600" y="1414406"/>
            <a:ext cx="10781889" cy="49881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Font typeface="Wingdings" pitchFamily="2" charset="2"/>
              <a:buChar char="§"/>
              <a:defRPr sz="3200" b="1">
                <a:solidFill>
                  <a:schemeClr val="tx2"/>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bg1"/>
              </a:buClr>
              <a:buSzPct val="70000"/>
              <a:buFont typeface="Wingdings" pitchFamily="2" charset="2"/>
              <a:buChar char="Ø"/>
              <a:defRPr sz="2800" b="1">
                <a:solidFill>
                  <a:schemeClr val="tx2"/>
                </a:solidFill>
                <a:latin typeface="Calibri" panose="020F0502020204030204" pitchFamily="34" charset="0"/>
              </a:defRPr>
            </a:lvl2pPr>
            <a:lvl3pPr marL="1143000" indent="-228600" algn="l" rtl="0" eaLnBrk="0" fontAlgn="base" hangingPunct="0">
              <a:spcBef>
                <a:spcPct val="20000"/>
              </a:spcBef>
              <a:spcAft>
                <a:spcPct val="0"/>
              </a:spcAft>
              <a:buClr>
                <a:schemeClr val="bg1"/>
              </a:buClr>
              <a:buSzPct val="65000"/>
              <a:buFont typeface="Wingdings" pitchFamily="2" charset="2"/>
              <a:buChar char="n"/>
              <a:defRPr sz="2400" b="1">
                <a:solidFill>
                  <a:schemeClr val="tx2"/>
                </a:solidFill>
                <a:latin typeface="Calibri" panose="020F0502020204030204" pitchFamily="34" charset="0"/>
              </a:defRPr>
            </a:lvl3pPr>
            <a:lvl4pPr marL="1600200" indent="-228600" algn="l" rtl="0" eaLnBrk="0" fontAlgn="base" hangingPunct="0">
              <a:spcBef>
                <a:spcPct val="20000"/>
              </a:spcBef>
              <a:spcAft>
                <a:spcPct val="0"/>
              </a:spcAft>
              <a:buClr>
                <a:schemeClr val="bg1"/>
              </a:buClr>
              <a:buSzPct val="55000"/>
              <a:buFont typeface="Wingdings" pitchFamily="2" charset="2"/>
              <a:buChar char="n"/>
              <a:defRPr sz="2000" b="1">
                <a:solidFill>
                  <a:schemeClr val="tx2"/>
                </a:solidFill>
                <a:latin typeface="Calibri" panose="020F0502020204030204" pitchFamily="34" charset="0"/>
              </a:defRPr>
            </a:lvl4pPr>
            <a:lvl5pPr marL="2057400" indent="-228600" algn="l" rtl="0" eaLnBrk="0" fontAlgn="base" hangingPunct="0">
              <a:spcBef>
                <a:spcPct val="20000"/>
              </a:spcBef>
              <a:spcAft>
                <a:spcPct val="0"/>
              </a:spcAft>
              <a:buClr>
                <a:schemeClr val="bg1"/>
              </a:buClr>
              <a:buSzPct val="50000"/>
              <a:buFont typeface="Wingdings" pitchFamily="2" charset="2"/>
              <a:buChar char="n"/>
              <a:defRPr sz="2000" b="1">
                <a:solidFill>
                  <a:schemeClr val="tx2"/>
                </a:solidFill>
                <a:latin typeface="Calibri" panose="020F0502020204030204"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b="1">
                <a:solidFill>
                  <a:schemeClr val="tx2"/>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b="1">
                <a:solidFill>
                  <a:schemeClr val="tx2"/>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b="1">
                <a:solidFill>
                  <a:schemeClr val="tx2"/>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b="1">
                <a:solidFill>
                  <a:schemeClr val="tx2"/>
                </a:solidFill>
                <a:latin typeface="+mn-lt"/>
              </a:defRPr>
            </a:lvl9pPr>
          </a:lstStyle>
          <a:p>
            <a:pPr marR="0" lvl="0" algn="l" defTabSz="914400" rtl="0" eaLnBrk="1" fontAlgn="base" latinLnBrk="0" hangingPunct="1">
              <a:lnSpc>
                <a:spcPct val="100000"/>
              </a:lnSpc>
              <a:spcBef>
                <a:spcPct val="20000"/>
              </a:spcBef>
              <a:spcAft>
                <a:spcPct val="0"/>
              </a:spcAft>
              <a:buClr>
                <a:schemeClr val="accent2">
                  <a:lumMod val="75000"/>
                </a:schemeClr>
              </a:buClr>
              <a:buSzTx/>
              <a:buFont typeface="Arial" panose="020B0604020202020204" pitchFamily="34" charset="0"/>
              <a:buChar char="•"/>
              <a:tabLst/>
              <a:defRPr/>
            </a:pPr>
            <a:r>
              <a:rPr kumimoji="0" lang="en-US" sz="3600" b="0" i="0" u="none" strike="noStrike" kern="0" cap="none" spc="0" normalizeH="0" baseline="0" noProof="0" dirty="0">
                <a:ln>
                  <a:noFill/>
                </a:ln>
                <a:effectLst/>
                <a:uLnTx/>
                <a:uFillTx/>
                <a:latin typeface="Calibri" panose="020F0502020204030204" pitchFamily="34" charset="0"/>
                <a:ea typeface="+mn-ea"/>
                <a:cs typeface="+mn-cs"/>
              </a:rPr>
              <a:t>Examples of </a:t>
            </a:r>
            <a:r>
              <a:rPr kumimoji="0" lang="en-US" sz="3600" i="0" u="sng" strike="noStrike" kern="0" cap="none" spc="0" normalizeH="0" baseline="0" noProof="0" dirty="0">
                <a:ln>
                  <a:noFill/>
                </a:ln>
                <a:effectLst/>
                <a:uLnTx/>
                <a:uFillTx/>
                <a:latin typeface="Calibri" panose="020F0502020204030204" pitchFamily="34" charset="0"/>
                <a:ea typeface="+mn-ea"/>
                <a:cs typeface="+mn-cs"/>
              </a:rPr>
              <a:t>Physical contaminant </a:t>
            </a:r>
            <a:r>
              <a:rPr kumimoji="0" lang="en-US" sz="3600" b="0" i="0" u="none" strike="noStrike" kern="0" cap="none" spc="0" normalizeH="0" baseline="0" noProof="0" dirty="0">
                <a:ln>
                  <a:noFill/>
                </a:ln>
                <a:effectLst/>
                <a:uLnTx/>
                <a:uFillTx/>
                <a:latin typeface="Calibri" panose="020F0502020204030204" pitchFamily="34" charset="0"/>
                <a:ea typeface="+mn-ea"/>
                <a:cs typeface="+mn-cs"/>
              </a:rPr>
              <a:t>that can cause foodborne illness:</a:t>
            </a:r>
          </a:p>
          <a:p>
            <a:pPr lvl="2" indent="-428625" eaLnBrk="1" hangingPunct="1">
              <a:spcBef>
                <a:spcPts val="0"/>
              </a:spcBef>
              <a:buClr>
                <a:schemeClr val="accent2">
                  <a:lumMod val="75000"/>
                </a:schemeClr>
              </a:buClr>
              <a:buSzPct val="70000"/>
              <a:buFont typeface="Courier New" panose="02070309020205020404" pitchFamily="49" charset="0"/>
              <a:buChar char="o"/>
              <a:defRPr/>
            </a:pPr>
            <a:r>
              <a:rPr kumimoji="0" lang="en-US" sz="3600" b="0" i="0" u="none" strike="noStrike" kern="0" cap="none" spc="0" normalizeH="0" baseline="0" noProof="0" dirty="0">
                <a:ln>
                  <a:noFill/>
                </a:ln>
                <a:effectLst/>
                <a:uLnTx/>
                <a:uFillTx/>
                <a:latin typeface="Calibri" panose="020F0502020204030204" pitchFamily="34" charset="0"/>
              </a:rPr>
              <a:t>Hair, bandage, or jewelry from employees</a:t>
            </a:r>
          </a:p>
          <a:p>
            <a:pPr lvl="2" indent="-428625" eaLnBrk="1" hangingPunct="1">
              <a:spcBef>
                <a:spcPts val="0"/>
              </a:spcBef>
              <a:buClr>
                <a:schemeClr val="accent2">
                  <a:lumMod val="75000"/>
                </a:schemeClr>
              </a:buClr>
              <a:buSzPct val="70000"/>
              <a:buFont typeface="Courier New" panose="02070309020205020404" pitchFamily="49" charset="0"/>
              <a:buChar char="o"/>
              <a:defRPr/>
            </a:pPr>
            <a:r>
              <a:rPr kumimoji="0" lang="en-US" sz="3600" b="0" i="0" u="none" strike="noStrike" kern="0" cap="none" spc="0" normalizeH="0" baseline="0" noProof="0" dirty="0">
                <a:ln>
                  <a:noFill/>
                </a:ln>
                <a:effectLst/>
                <a:uLnTx/>
                <a:uFillTx/>
                <a:latin typeface="Calibri" panose="020F0502020204030204" pitchFamily="34" charset="0"/>
              </a:rPr>
              <a:t>Glass from broken bottle or plate</a:t>
            </a:r>
          </a:p>
          <a:p>
            <a:pPr lvl="2" indent="-428625" eaLnBrk="1" hangingPunct="1">
              <a:spcBef>
                <a:spcPts val="0"/>
              </a:spcBef>
              <a:buClr>
                <a:schemeClr val="accent2">
                  <a:lumMod val="75000"/>
                </a:schemeClr>
              </a:buClr>
              <a:buSzPct val="70000"/>
              <a:buFont typeface="Courier New" panose="02070309020205020404" pitchFamily="49" charset="0"/>
              <a:buChar char="o"/>
              <a:defRPr/>
            </a:pPr>
            <a:r>
              <a:rPr kumimoji="0" lang="en-US" sz="3600" b="0" i="0" u="none" strike="noStrike" kern="0" cap="none" spc="0" normalizeH="0" baseline="0" noProof="0" dirty="0">
                <a:ln>
                  <a:noFill/>
                </a:ln>
                <a:effectLst/>
                <a:uLnTx/>
                <a:uFillTx/>
                <a:latin typeface="Calibri" panose="020F0502020204030204" pitchFamily="34" charset="0"/>
              </a:rPr>
              <a:t>Metal shavings from damaged equipment</a:t>
            </a:r>
          </a:p>
          <a:p>
            <a:pPr lvl="2" indent="-428625" eaLnBrk="1" hangingPunct="1">
              <a:spcBef>
                <a:spcPts val="0"/>
              </a:spcBef>
              <a:buClr>
                <a:schemeClr val="accent2">
                  <a:lumMod val="75000"/>
                </a:schemeClr>
              </a:buClr>
              <a:buSzPct val="70000"/>
              <a:buFont typeface="Courier New" panose="02070309020205020404" pitchFamily="49" charset="0"/>
              <a:buChar char="o"/>
              <a:defRPr/>
            </a:pPr>
            <a:r>
              <a:rPr kumimoji="0" lang="en-US" sz="3600" b="0" i="0" u="none" strike="noStrike" kern="0" cap="none" spc="0" normalizeH="0" baseline="0" noProof="0" dirty="0">
                <a:ln>
                  <a:noFill/>
                </a:ln>
                <a:effectLst/>
                <a:uLnTx/>
                <a:uFillTx/>
                <a:latin typeface="Calibri" panose="020F0502020204030204" pitchFamily="34" charset="0"/>
              </a:rPr>
              <a:t>Piece of plastic from food packaging</a:t>
            </a:r>
          </a:p>
          <a:p>
            <a:pPr marR="0" lvl="0" algn="l" defTabSz="914400" rtl="0" eaLnBrk="1" fontAlgn="base" latinLnBrk="0" hangingPunct="1">
              <a:lnSpc>
                <a:spcPct val="100000"/>
              </a:lnSpc>
              <a:spcBef>
                <a:spcPct val="20000"/>
              </a:spcBef>
              <a:spcAft>
                <a:spcPct val="0"/>
              </a:spcAft>
              <a:buClr>
                <a:schemeClr val="accent2">
                  <a:lumMod val="75000"/>
                </a:schemeClr>
              </a:buClr>
              <a:buSzTx/>
              <a:buFont typeface="Arial" panose="020B0604020202020204" pitchFamily="34" charset="0"/>
              <a:buChar char="•"/>
              <a:tabLst/>
              <a:defRPr/>
            </a:pPr>
            <a:r>
              <a:rPr kumimoji="0" lang="en-US" sz="3600" b="0" i="0" u="none" strike="noStrike" kern="0" cap="none" spc="0" normalizeH="0" baseline="0" noProof="0" dirty="0">
                <a:ln>
                  <a:noFill/>
                </a:ln>
                <a:effectLst/>
                <a:uLnTx/>
                <a:uFillTx/>
                <a:latin typeface="Calibri" panose="020F0502020204030204" pitchFamily="34" charset="0"/>
                <a:ea typeface="+mn-ea"/>
                <a:cs typeface="+mn-cs"/>
              </a:rPr>
              <a:t>Physical </a:t>
            </a:r>
            <a:r>
              <a:rPr lang="en-US" sz="3600" b="0" kern="0" dirty="0"/>
              <a:t>contaminant c</a:t>
            </a:r>
            <a:r>
              <a:rPr kumimoji="0" lang="en-US" sz="3600" b="0" i="0" u="none" strike="noStrike" kern="0" cap="none" spc="0" normalizeH="0" baseline="0" noProof="0" dirty="0">
                <a:ln>
                  <a:noFill/>
                </a:ln>
                <a:effectLst/>
                <a:uLnTx/>
                <a:uFillTx/>
                <a:latin typeface="Calibri" panose="020F0502020204030204" pitchFamily="34" charset="0"/>
                <a:ea typeface="+mn-ea"/>
                <a:cs typeface="+mn-cs"/>
              </a:rPr>
              <a:t>an cause choking, teeth damage, and injury to mouth and throat</a:t>
            </a:r>
          </a:p>
          <a:p>
            <a:pPr marL="457200" marR="0" lvl="1" indent="0" algn="l" defTabSz="914400" rtl="0" eaLnBrk="1" fontAlgn="base" latinLnBrk="0" hangingPunct="1">
              <a:lnSpc>
                <a:spcPct val="100000"/>
              </a:lnSpc>
              <a:spcBef>
                <a:spcPct val="20000"/>
              </a:spcBef>
              <a:spcAft>
                <a:spcPct val="0"/>
              </a:spcAft>
              <a:buClr>
                <a:srgbClr val="000000"/>
              </a:buClr>
              <a:buSzPct val="70000"/>
              <a:buFont typeface="Wingdings" pitchFamily="2" charset="2"/>
              <a:buNone/>
              <a:tabLst/>
              <a:defRPr/>
            </a:pP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ndParaRPr>
          </a:p>
          <a:p>
            <a:pPr marL="742950" marR="0" lvl="1" indent="-285750" algn="l" defTabSz="914400" rtl="0" eaLnBrk="1" fontAlgn="base" latinLnBrk="0" hangingPunct="1">
              <a:lnSpc>
                <a:spcPct val="100000"/>
              </a:lnSpc>
              <a:spcBef>
                <a:spcPct val="20000"/>
              </a:spcBef>
              <a:spcAft>
                <a:spcPct val="0"/>
              </a:spcAft>
              <a:buClr>
                <a:srgbClr val="000000"/>
              </a:buClr>
              <a:buSzPct val="70000"/>
              <a:buFont typeface="Wingdings" pitchFamily="2" charset="2"/>
              <a:buChar char="Ø"/>
              <a:tabLst/>
              <a:defRPr/>
            </a:pP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ndParaRPr>
          </a:p>
          <a:p>
            <a:pPr marL="742950" marR="0" lvl="1" indent="-285750" algn="l" defTabSz="914400" rtl="0" eaLnBrk="1" fontAlgn="base" latinLnBrk="0" hangingPunct="1">
              <a:lnSpc>
                <a:spcPct val="100000"/>
              </a:lnSpc>
              <a:spcBef>
                <a:spcPct val="20000"/>
              </a:spcBef>
              <a:spcAft>
                <a:spcPct val="0"/>
              </a:spcAft>
              <a:buClr>
                <a:srgbClr val="000000"/>
              </a:buClr>
              <a:buSzPct val="70000"/>
              <a:buFont typeface="Wingdings" pitchFamily="2" charset="2"/>
              <a:buChar char="Ø"/>
              <a:tabLst/>
              <a:defRPr/>
            </a:pP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ndParaRPr>
          </a:p>
          <a:p>
            <a:pPr marL="742950" marR="0" lvl="1" indent="-285750" algn="l" defTabSz="914400" rtl="0" eaLnBrk="1" fontAlgn="base" latinLnBrk="0" hangingPunct="1">
              <a:lnSpc>
                <a:spcPct val="100000"/>
              </a:lnSpc>
              <a:spcBef>
                <a:spcPct val="20000"/>
              </a:spcBef>
              <a:spcAft>
                <a:spcPct val="0"/>
              </a:spcAft>
              <a:buClr>
                <a:srgbClr val="000000"/>
              </a:buClr>
              <a:buSzPct val="70000"/>
              <a:buFont typeface="Wingdings" pitchFamily="2" charset="2"/>
              <a:buChar char="Ø"/>
              <a:tabLst/>
              <a:defRPr/>
            </a:pP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ndParaRPr>
          </a:p>
          <a:p>
            <a:pPr marL="457200" marR="0" lvl="1" indent="0" algn="l" defTabSz="914400" rtl="0" eaLnBrk="1" fontAlgn="base" latinLnBrk="0" hangingPunct="1">
              <a:lnSpc>
                <a:spcPct val="100000"/>
              </a:lnSpc>
              <a:spcBef>
                <a:spcPct val="20000"/>
              </a:spcBef>
              <a:spcAft>
                <a:spcPct val="0"/>
              </a:spcAft>
              <a:buClr>
                <a:srgbClr val="000000"/>
              </a:buClr>
              <a:buSzPct val="70000"/>
              <a:buFont typeface="Wingdings" pitchFamily="2" charset="2"/>
              <a:buNone/>
              <a:tabLst/>
              <a:defRPr/>
            </a:pP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ndParaRPr>
          </a:p>
        </p:txBody>
      </p:sp>
      <p:sp>
        <p:nvSpPr>
          <p:cNvPr id="10" name="Title 1">
            <a:extLst>
              <a:ext uri="{FF2B5EF4-FFF2-40B4-BE49-F238E27FC236}">
                <a16:creationId xmlns:a16="http://schemas.microsoft.com/office/drawing/2014/main" id="{389EC176-9F2F-463A-B0F6-0E424F52CF76}"/>
              </a:ext>
            </a:extLst>
          </p:cNvPr>
          <p:cNvSpPr>
            <a:spLocks noGrp="1"/>
          </p:cNvSpPr>
          <p:nvPr>
            <p:ph type="title"/>
          </p:nvPr>
        </p:nvSpPr>
        <p:spPr>
          <a:xfrm>
            <a:off x="609600" y="455451"/>
            <a:ext cx="10972800" cy="958955"/>
          </a:xfrm>
        </p:spPr>
        <p:txBody>
          <a:bodyPr>
            <a:normAutofit/>
          </a:bodyPr>
          <a:lstStyle/>
          <a:p>
            <a:r>
              <a:rPr lang="en-US" dirty="0"/>
              <a:t>Lesson 2: </a:t>
            </a:r>
            <a:r>
              <a:rPr lang="en-US" b="1" dirty="0"/>
              <a:t>Foodborne Illness (cont.)</a:t>
            </a:r>
          </a:p>
        </p:txBody>
      </p:sp>
    </p:spTree>
    <p:extLst>
      <p:ext uri="{BB962C8B-B14F-4D97-AF65-F5344CB8AC3E}">
        <p14:creationId xmlns:p14="http://schemas.microsoft.com/office/powerpoint/2010/main" val="2912680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3E4B644-EA1A-420B-BAB1-B5B99008528B}"/>
              </a:ext>
            </a:extLst>
          </p:cNvPr>
          <p:cNvSpPr>
            <a:spLocks noGrp="1"/>
          </p:cNvSpPr>
          <p:nvPr>
            <p:ph idx="1"/>
          </p:nvPr>
        </p:nvSpPr>
        <p:spPr>
          <a:xfrm>
            <a:off x="304800" y="1273343"/>
            <a:ext cx="11665527" cy="5129205"/>
          </a:xfrm>
        </p:spPr>
        <p:txBody>
          <a:bodyPr>
            <a:noAutofit/>
          </a:bodyPr>
          <a:lstStyle/>
          <a:p>
            <a:pPr marL="396875" lvl="1" indent="-342900" fontAlgn="base">
              <a:spcBef>
                <a:spcPts val="0"/>
              </a:spcBef>
              <a:spcAft>
                <a:spcPts val="200"/>
              </a:spcAft>
              <a:buSzPct val="100000"/>
              <a:buFont typeface="Arial" panose="020B0604020202020204" pitchFamily="34" charset="0"/>
              <a:buChar char="•"/>
              <a:defRPr/>
            </a:pPr>
            <a:r>
              <a:rPr lang="en-US" sz="3200" kern="0" dirty="0">
                <a:latin typeface="Calibri" panose="020F0502020204030204" pitchFamily="34" charset="0"/>
              </a:rPr>
              <a:t>How to prevent foodborne illness from </a:t>
            </a:r>
            <a:r>
              <a:rPr lang="en-US" sz="3200" b="1" u="sng" kern="0" dirty="0">
                <a:latin typeface="Calibri" panose="020F0502020204030204" pitchFamily="34" charset="0"/>
              </a:rPr>
              <a:t>Physical contaminants</a:t>
            </a:r>
            <a:r>
              <a:rPr lang="en-US" sz="3200" kern="0" dirty="0">
                <a:latin typeface="Calibri" panose="020F0502020204030204" pitchFamily="34" charset="0"/>
              </a:rPr>
              <a:t>:</a:t>
            </a:r>
          </a:p>
          <a:p>
            <a:pPr marL="984250" lvl="2" indent="-344488" fontAlgn="base">
              <a:spcBef>
                <a:spcPts val="0"/>
              </a:spcBef>
              <a:spcAft>
                <a:spcPts val="1200"/>
              </a:spcAft>
              <a:buSzPct val="100000"/>
              <a:buFont typeface="Arial" panose="020B0604020202020204" pitchFamily="34" charset="0"/>
              <a:buChar char="•"/>
              <a:defRPr/>
            </a:pPr>
            <a:r>
              <a:rPr lang="en-US" sz="3200" kern="0" dirty="0">
                <a:latin typeface="Calibri" panose="020F0502020204030204" pitchFamily="34" charset="0"/>
              </a:rPr>
              <a:t>Always examine food when preparing, storing, serving, and refilling</a:t>
            </a:r>
          </a:p>
          <a:p>
            <a:pPr marL="984250" lvl="2" indent="-344488" fontAlgn="base">
              <a:spcBef>
                <a:spcPts val="0"/>
              </a:spcBef>
              <a:spcAft>
                <a:spcPts val="1200"/>
              </a:spcAft>
              <a:buSzPct val="100000"/>
              <a:buFont typeface="Arial" panose="020B0604020202020204" pitchFamily="34" charset="0"/>
              <a:buChar char="•"/>
              <a:defRPr/>
            </a:pPr>
            <a:r>
              <a:rPr lang="en-US" sz="3200" kern="0" dirty="0">
                <a:latin typeface="Calibri" panose="020F0502020204030204" pitchFamily="34" charset="0"/>
              </a:rPr>
              <a:t>Wear hair-restraints; remove jewelry; and use finger-cots and single-use gloves worn over the finger-cots if the wound is on the hand, finger, or wrist</a:t>
            </a:r>
          </a:p>
          <a:p>
            <a:pPr marL="984250" lvl="2" indent="-344488" fontAlgn="base">
              <a:spcBef>
                <a:spcPts val="0"/>
              </a:spcBef>
              <a:spcAft>
                <a:spcPts val="1200"/>
              </a:spcAft>
              <a:buSzPct val="100000"/>
              <a:buFont typeface="Arial" panose="020B0604020202020204" pitchFamily="34" charset="0"/>
              <a:buChar char="•"/>
              <a:defRPr/>
            </a:pPr>
            <a:r>
              <a:rPr lang="en-US" sz="3200" kern="0" dirty="0">
                <a:latin typeface="Calibri" panose="020F0502020204030204" pitchFamily="34" charset="0"/>
              </a:rPr>
              <a:t>Inspect equipment for wear-and-tear, loose parts, and ensure it is working properly</a:t>
            </a:r>
          </a:p>
          <a:p>
            <a:pPr marL="984250" lvl="2" indent="-344488" fontAlgn="base">
              <a:spcBef>
                <a:spcPts val="0"/>
              </a:spcBef>
              <a:spcAft>
                <a:spcPts val="1200"/>
              </a:spcAft>
              <a:buSzPct val="100000"/>
              <a:buFont typeface="Arial" panose="020B0604020202020204" pitchFamily="34" charset="0"/>
              <a:buChar char="•"/>
              <a:defRPr/>
            </a:pPr>
            <a:r>
              <a:rPr lang="en-US" sz="3200" kern="0" dirty="0">
                <a:latin typeface="Calibri" panose="020F0502020204030204" pitchFamily="34" charset="0"/>
              </a:rPr>
              <a:t>Closely inspect food (especially ice), and clean food-contact surfaces, if there is broken glass nearby</a:t>
            </a:r>
          </a:p>
          <a:p>
            <a:pPr marL="338137" lvl="2" indent="0" eaLnBrk="1" hangingPunct="1">
              <a:spcBef>
                <a:spcPts val="0"/>
              </a:spcBef>
              <a:spcAft>
                <a:spcPts val="200"/>
              </a:spcAft>
              <a:buSzPct val="100000"/>
              <a:buNone/>
              <a:defRPr/>
            </a:pPr>
            <a:endParaRPr lang="en-US" sz="3200" b="0" dirty="0">
              <a:solidFill>
                <a:schemeClr val="bg1"/>
              </a:solidFill>
            </a:endParaRPr>
          </a:p>
        </p:txBody>
      </p:sp>
      <p:sp>
        <p:nvSpPr>
          <p:cNvPr id="10" name="Title 1">
            <a:extLst>
              <a:ext uri="{FF2B5EF4-FFF2-40B4-BE49-F238E27FC236}">
                <a16:creationId xmlns:a16="http://schemas.microsoft.com/office/drawing/2014/main" id="{DFE2AF93-6C7D-4904-A2E0-CE3D632700A1}"/>
              </a:ext>
            </a:extLst>
          </p:cNvPr>
          <p:cNvSpPr>
            <a:spLocks noGrp="1"/>
          </p:cNvSpPr>
          <p:nvPr>
            <p:ph type="title"/>
          </p:nvPr>
        </p:nvSpPr>
        <p:spPr>
          <a:xfrm>
            <a:off x="609600" y="492552"/>
            <a:ext cx="10972800" cy="642293"/>
          </a:xfrm>
        </p:spPr>
        <p:txBody>
          <a:bodyPr>
            <a:noAutofit/>
          </a:bodyPr>
          <a:lstStyle/>
          <a:p>
            <a:r>
              <a:rPr lang="en-US" dirty="0"/>
              <a:t>Lesson 2: </a:t>
            </a:r>
            <a:r>
              <a:rPr lang="en-US" b="1" dirty="0"/>
              <a:t>Foodborne Illness (cont.)</a:t>
            </a:r>
          </a:p>
        </p:txBody>
      </p:sp>
    </p:spTree>
    <p:extLst>
      <p:ext uri="{BB962C8B-B14F-4D97-AF65-F5344CB8AC3E}">
        <p14:creationId xmlns:p14="http://schemas.microsoft.com/office/powerpoint/2010/main" val="2633307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Training presentation(2)</Template>
  <TotalTime>10467</TotalTime>
  <Words>9113</Words>
  <Application>Microsoft Office PowerPoint</Application>
  <PresentationFormat>Widescreen</PresentationFormat>
  <Paragraphs>711</Paragraphs>
  <Slides>68</Slides>
  <Notes>68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Arial</vt:lpstr>
      <vt:lpstr>Arial Rounded MT Bold</vt:lpstr>
      <vt:lpstr>Calibri</vt:lpstr>
      <vt:lpstr>Courier New</vt:lpstr>
      <vt:lpstr>Georgia</vt:lpstr>
      <vt:lpstr>Tahoma</vt:lpstr>
      <vt:lpstr>Times New Roman</vt:lpstr>
      <vt:lpstr>Wingdings</vt:lpstr>
      <vt:lpstr>Wingdings 2</vt:lpstr>
      <vt:lpstr>Training presentation</vt:lpstr>
      <vt:lpstr>FOOD SAFETY HEALTH CERTIFICATE TRAINING COURSE for holders of INTERIM HEALTH CERTIFICATE </vt:lpstr>
      <vt:lpstr>Why do I need to take this course?</vt:lpstr>
      <vt:lpstr>9 Learning Objectives</vt:lpstr>
      <vt:lpstr>Lesson 1:  Health Certificate</vt:lpstr>
      <vt:lpstr>Lesson 1:  Health Certificate (cont.)</vt:lpstr>
      <vt:lpstr>Lesson 2: Foodborne Illness</vt:lpstr>
      <vt:lpstr>Lesson 2: Foodborne Illness (cont.)</vt:lpstr>
      <vt:lpstr>Lesson 2: Foodborne Illness (cont.)</vt:lpstr>
      <vt:lpstr>Lesson 2: Foodborne Illness (cont.)</vt:lpstr>
      <vt:lpstr>Lesson 2: Foodborne Illness (cont.)</vt:lpstr>
      <vt:lpstr>Lesson 2: Foodborne Illness (cont.)</vt:lpstr>
      <vt:lpstr>Lesson 2: Foodborne Illness (cont.)</vt:lpstr>
      <vt:lpstr>Lesson 2: Foodborne Illness (cont.)</vt:lpstr>
      <vt:lpstr>Lesson 2: Foodborne Illness (cont.)</vt:lpstr>
      <vt:lpstr>Lesson 2: Foodborne Illness (cont.)</vt:lpstr>
      <vt:lpstr>Lesson 2: Foodborne Illness (cont.)</vt:lpstr>
      <vt:lpstr>Lesson 3: Temperature Control</vt:lpstr>
      <vt:lpstr>Can you guess the proper cooking temperature?</vt:lpstr>
      <vt:lpstr>Lesson 3: Temperature Control (cont.)</vt:lpstr>
      <vt:lpstr>Lesson 3: Temperature Control (cont.)</vt:lpstr>
      <vt:lpstr>Temperature Danger Zone</vt:lpstr>
      <vt:lpstr>What is wrong with this picture?</vt:lpstr>
      <vt:lpstr>What is wrong with this picture?</vt:lpstr>
      <vt:lpstr>Lesson 3: Temperature Control (cont.)</vt:lpstr>
      <vt:lpstr>Lesson 4: Cross-Contamination</vt:lpstr>
      <vt:lpstr>Examples of Cross-Contamination (cont.)</vt:lpstr>
      <vt:lpstr>Examples of Cross-Contamination (cont.)</vt:lpstr>
      <vt:lpstr>Examples of Cross-Contamination (cont’d) </vt:lpstr>
      <vt:lpstr>Examples of Cross-Contamination (cont.) </vt:lpstr>
      <vt:lpstr>Lesson 4: Cross-Contamination (cont.)</vt:lpstr>
      <vt:lpstr>Lesson 4: Cross-Contamination (cont.)</vt:lpstr>
      <vt:lpstr> Using a 3-Compartment Sink for Ware-washing </vt:lpstr>
      <vt:lpstr>Lesson 4: Cross-Contamination (cont.)</vt:lpstr>
      <vt:lpstr>Lesson 4: Cross-Contamination (cont.)</vt:lpstr>
      <vt:lpstr>Lesson 4: Cross-Contamination (cont.)</vt:lpstr>
      <vt:lpstr>Lesson 5: Employee Health and Hygiene</vt:lpstr>
      <vt:lpstr>Lesson 5: Employee Health and Hygiene (cont.)</vt:lpstr>
      <vt:lpstr>Lesson 5: Employee Health and Hygiene (cont.)</vt:lpstr>
      <vt:lpstr>Lesson 5: Employee Health and Hygiene (cont.)</vt:lpstr>
      <vt:lpstr>Lesson 5: Employee Health and Hygiene (cont.)</vt:lpstr>
      <vt:lpstr>Lesson 5: Employee Health and Hygiene (cont.)</vt:lpstr>
      <vt:lpstr>PowerPoint Presentation</vt:lpstr>
      <vt:lpstr>Lesson 5: Employee Health and Hygiene (cont.)</vt:lpstr>
      <vt:lpstr>Lesson 5: Employee Health and Hygiene (cont.)</vt:lpstr>
      <vt:lpstr>Lesson 5: Employee Health and Hygiene (cont.)</vt:lpstr>
      <vt:lpstr>Lesson 5: Employee Health and Hygiene (cont.)</vt:lpstr>
      <vt:lpstr>Lesson 5: Employee Health and Hygiene (cont.)</vt:lpstr>
      <vt:lpstr>Lesson 5: Employee Health and Hygiene (cont.)</vt:lpstr>
      <vt:lpstr>Lesson 5: Employee Health and Hygiene (cont.)</vt:lpstr>
      <vt:lpstr>Lesson 5: Employee Health and Hygiene (cont.)</vt:lpstr>
      <vt:lpstr>Lesson 5: Employee Health and Hygiene (cont.)</vt:lpstr>
      <vt:lpstr>Lesson 5: Employee Health and Hygiene (cont.)</vt:lpstr>
      <vt:lpstr>Lesson 5: Employee Health and Hygiene (cont.)</vt:lpstr>
      <vt:lpstr>PowerPoint Presentation</vt:lpstr>
      <vt:lpstr>Lesson 5: Employee Health and Hygiene (cont.)</vt:lpstr>
      <vt:lpstr>Lesson 5: Employee Health and Hygiene (cont.)</vt:lpstr>
      <vt:lpstr>Lesson 6: Approved Source</vt:lpstr>
      <vt:lpstr>Lesson 7: Potentially Hazardous Food (PHF)</vt:lpstr>
      <vt:lpstr>Lesson 7: Potentially Hazardous Food (PHF)</vt:lpstr>
      <vt:lpstr>Lesson 7: Potentially Hazardous Food (PHF)</vt:lpstr>
      <vt:lpstr>Lesson 8: Date Marking</vt:lpstr>
      <vt:lpstr>Lesson 9: Pest Control</vt:lpstr>
      <vt:lpstr>Lesson 9: Pest Control (cont.)</vt:lpstr>
      <vt:lpstr>SUMMARY</vt:lpstr>
      <vt:lpstr>Assessment and Evaluation</vt:lpstr>
      <vt:lpstr>PowerPoint Presentation</vt:lpstr>
      <vt:lpstr>Test Directions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Training Presentation</dc:title>
  <dc:creator>Grace Bordallo</dc:creator>
  <cp:lastModifiedBy>Jeffrey Pinaula</cp:lastModifiedBy>
  <cp:revision>525</cp:revision>
  <cp:lastPrinted>2019-09-24T22:48:39Z</cp:lastPrinted>
  <dcterms:created xsi:type="dcterms:W3CDTF">2018-04-12T05:17:54Z</dcterms:created>
  <dcterms:modified xsi:type="dcterms:W3CDTF">2021-04-30T04:18:18Z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